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4" r:id="rId4"/>
    <p:sldId id="305" r:id="rId5"/>
    <p:sldId id="306" r:id="rId6"/>
    <p:sldId id="307" r:id="rId7"/>
    <p:sldId id="308" r:id="rId8"/>
    <p:sldId id="304" r:id="rId9"/>
    <p:sldId id="257" r:id="rId10"/>
    <p:sldId id="258" r:id="rId11"/>
    <p:sldId id="260" r:id="rId12"/>
    <p:sldId id="259" r:id="rId13"/>
    <p:sldId id="267" r:id="rId14"/>
    <p:sldId id="268" r:id="rId15"/>
    <p:sldId id="263" r:id="rId16"/>
    <p:sldId id="269" r:id="rId17"/>
    <p:sldId id="270" r:id="rId18"/>
    <p:sldId id="271" r:id="rId19"/>
    <p:sldId id="264" r:id="rId20"/>
    <p:sldId id="266" r:id="rId21"/>
    <p:sldId id="301" r:id="rId22"/>
    <p:sldId id="302" r:id="rId23"/>
    <p:sldId id="30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7D618EC-E970-44EA-A276-55FEB3CC4352}"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128854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7D618EC-E970-44EA-A276-55FEB3CC4352}"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61010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7D618EC-E970-44EA-A276-55FEB3CC4352}"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AB08DC-D7D6-4AD4-B14E-E7931CEFC47A}"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6440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7D618EC-E970-44EA-A276-55FEB3CC4352}" type="datetimeFigureOut">
              <a:rPr lang="ru-RU" smtClean="0"/>
              <a:t>30.11.2022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3002614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7D618EC-E970-44EA-A276-55FEB3CC4352}" type="datetimeFigureOut">
              <a:rPr lang="ru-RU" smtClean="0"/>
              <a:t>30.11.2022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AB08DC-D7D6-4AD4-B14E-E7931CEFC47A}"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7090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7D618EC-E970-44EA-A276-55FEB3CC4352}" type="datetimeFigureOut">
              <a:rPr lang="ru-RU" smtClean="0"/>
              <a:t>30.11.2022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1872309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7D618EC-E970-44EA-A276-55FEB3CC4352}"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4033596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7D618EC-E970-44EA-A276-55FEB3CC4352}"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43116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7D618EC-E970-44EA-A276-55FEB3CC4352}"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1074243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7D618EC-E970-44EA-A276-55FEB3CC4352}" type="datetimeFigureOut">
              <a:rPr lang="ru-RU" smtClean="0"/>
              <a:t>30.11.2022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350233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7D618EC-E970-44EA-A276-55FEB3CC4352}" type="datetimeFigureOut">
              <a:rPr lang="ru-RU" smtClean="0"/>
              <a:t>30.11.2022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247899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7D618EC-E970-44EA-A276-55FEB3CC4352}" type="datetimeFigureOut">
              <a:rPr lang="ru-RU" smtClean="0"/>
              <a:t>30.11.2022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39229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7D618EC-E970-44EA-A276-55FEB3CC4352}" type="datetimeFigureOut">
              <a:rPr lang="ru-RU" smtClean="0"/>
              <a:t>30.11.2022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3056815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618EC-E970-44EA-A276-55FEB3CC4352}" type="datetimeFigureOut">
              <a:rPr lang="ru-RU" smtClean="0"/>
              <a:t>30.11.2022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3445186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7D618EC-E970-44EA-A276-55FEB3CC4352}" type="datetimeFigureOut">
              <a:rPr lang="ru-RU" smtClean="0"/>
              <a:t>30.11.2022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408768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7D618EC-E970-44EA-A276-55FEB3CC4352}" type="datetimeFigureOut">
              <a:rPr lang="ru-RU" smtClean="0"/>
              <a:t>30.11.2022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1051358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7D618EC-E970-44EA-A276-55FEB3CC4352}" type="datetimeFigureOut">
              <a:rPr lang="ru-RU" smtClean="0"/>
              <a:t>30.11.2022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AB08DC-D7D6-4AD4-B14E-E7931CEFC47A}" type="slidenum">
              <a:rPr lang="ru-RU" smtClean="0"/>
              <a:t>‹#›</a:t>
            </a:fld>
            <a:endParaRPr lang="ru-RU"/>
          </a:p>
        </p:txBody>
      </p:sp>
    </p:spTree>
    <p:extLst>
      <p:ext uri="{BB962C8B-B14F-4D97-AF65-F5344CB8AC3E}">
        <p14:creationId xmlns:p14="http://schemas.microsoft.com/office/powerpoint/2010/main" val="4243720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5C3F697-F9ED-404A-B053-8E269C69C048}"/>
              </a:ext>
            </a:extLst>
          </p:cNvPr>
          <p:cNvSpPr>
            <a:spLocks noGrp="1"/>
          </p:cNvSpPr>
          <p:nvPr>
            <p:ph type="ctrTitle"/>
          </p:nvPr>
        </p:nvSpPr>
        <p:spPr>
          <a:xfrm>
            <a:off x="2589213" y="1672046"/>
            <a:ext cx="8915399" cy="3105335"/>
          </a:xfrm>
        </p:spPr>
        <p:txBody>
          <a:bodyPr>
            <a:normAutofit fontScale="90000"/>
          </a:bodyPr>
          <a:lstStyle/>
          <a:p>
            <a:pPr algn="just"/>
            <a:r>
              <a:rPr lang="ru-RU" dirty="0" smtClean="0">
                <a:solidFill>
                  <a:schemeClr val="tx1"/>
                </a:solidFill>
                <a:latin typeface="Times New Roman" panose="02020603050405020304" pitchFamily="18" charset="0"/>
                <a:cs typeface="Times New Roman" panose="02020603050405020304" pitchFamily="18" charset="0"/>
              </a:rPr>
              <a:t>Организация и проведение итогового сочинения в </a:t>
            </a:r>
            <a:r>
              <a:rPr lang="ru-RU" dirty="0">
                <a:solidFill>
                  <a:schemeClr val="tx1"/>
                </a:solidFill>
                <a:latin typeface="Times New Roman" panose="02020603050405020304" pitchFamily="18" charset="0"/>
                <a:cs typeface="Times New Roman" panose="02020603050405020304" pitchFamily="18" charset="0"/>
              </a:rPr>
              <a:t>2022 – 2023 </a:t>
            </a:r>
            <a:r>
              <a:rPr lang="ru-RU" dirty="0" smtClean="0">
                <a:solidFill>
                  <a:schemeClr val="tx1"/>
                </a:solidFill>
                <a:latin typeface="Times New Roman" panose="02020603050405020304" pitchFamily="18" charset="0"/>
                <a:cs typeface="Times New Roman" panose="02020603050405020304" pitchFamily="18" charset="0"/>
              </a:rPr>
              <a:t>учебном  году. Работа комиссии по </a:t>
            </a:r>
            <a:r>
              <a:rPr lang="ru-RU" smtClean="0">
                <a:solidFill>
                  <a:schemeClr val="tx1"/>
                </a:solidFill>
                <a:latin typeface="Times New Roman" panose="02020603050405020304" pitchFamily="18" charset="0"/>
                <a:cs typeface="Times New Roman" panose="02020603050405020304" pitchFamily="18" charset="0"/>
              </a:rPr>
              <a:t>проверке ИС(И).</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 xmlns:a16="http://schemas.microsoft.com/office/drawing/2014/main" id="{A9360FE5-4A14-4D01-8287-8CE0BFC7A545}"/>
              </a:ext>
            </a:extLst>
          </p:cNvPr>
          <p:cNvSpPr>
            <a:spLocks noGrp="1"/>
          </p:cNvSpPr>
          <p:nvPr>
            <p:ph type="subTitle" idx="1"/>
          </p:nvPr>
        </p:nvSpPr>
        <p:spPr/>
        <p:txBody>
          <a:bodyPr/>
          <a:lstStyle/>
          <a:p>
            <a:r>
              <a:rPr lang="ru-RU" dirty="0">
                <a:solidFill>
                  <a:schemeClr val="tx1"/>
                </a:solidFill>
                <a:latin typeface="Times New Roman" panose="02020603050405020304" pitchFamily="18" charset="0"/>
                <a:cs typeface="Times New Roman" panose="02020603050405020304" pitchFamily="18" charset="0"/>
              </a:rPr>
              <a:t>Н.В. Лукьянчикова, к.ф.н., доцент кафедры общего образования ГАУ ДПО ЯО «Институт развития образования»</a:t>
            </a:r>
          </a:p>
        </p:txBody>
      </p:sp>
    </p:spTree>
    <p:extLst>
      <p:ext uri="{BB962C8B-B14F-4D97-AF65-F5344CB8AC3E}">
        <p14:creationId xmlns:p14="http://schemas.microsoft.com/office/powerpoint/2010/main" val="34267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E9388E0-391F-4F5C-AFF6-CBFAAD36D008}"/>
              </a:ext>
            </a:extLst>
          </p:cNvPr>
          <p:cNvSpPr>
            <a:spLocks noGrp="1"/>
          </p:cNvSpPr>
          <p:nvPr>
            <p:ph type="title"/>
          </p:nvPr>
        </p:nvSpPr>
        <p:spPr>
          <a:xfrm>
            <a:off x="2011681" y="624110"/>
            <a:ext cx="9492932" cy="1280890"/>
          </a:xfrm>
        </p:spPr>
        <p:txBody>
          <a:bodyPr>
            <a:noAutofit/>
          </a:bodyPr>
          <a:lstStyle/>
          <a:p>
            <a:pPr algn="just"/>
            <a:r>
              <a:rPr lang="ru-RU" sz="2400" b="1" dirty="0">
                <a:solidFill>
                  <a:schemeClr val="tx1"/>
                </a:solidFill>
                <a:latin typeface="Times New Roman" panose="02020603050405020304" pitchFamily="18" charset="0"/>
                <a:cs typeface="Times New Roman" panose="02020603050405020304" pitchFamily="18" charset="0"/>
              </a:rPr>
              <a:t>Следует учитывать правила подсчёта слов, которые совпадают с правилами подсчета слов при проверке сочинений, написанных в рамках ЕГЭ и ОГЭ по русскому языку и литературе.</a:t>
            </a:r>
          </a:p>
        </p:txBody>
      </p:sp>
      <p:sp>
        <p:nvSpPr>
          <p:cNvPr id="3" name="Объект 2">
            <a:extLst>
              <a:ext uri="{FF2B5EF4-FFF2-40B4-BE49-F238E27FC236}">
                <a16:creationId xmlns="" xmlns:a16="http://schemas.microsoft.com/office/drawing/2014/main" id="{641E868A-D64F-437C-ADF6-BCBBDFCF8C50}"/>
              </a:ext>
            </a:extLst>
          </p:cNvPr>
          <p:cNvSpPr>
            <a:spLocks noGrp="1"/>
          </p:cNvSpPr>
          <p:nvPr>
            <p:ph idx="1"/>
          </p:nvPr>
        </p:nvSpPr>
        <p:spPr>
          <a:xfrm>
            <a:off x="1789611" y="1905000"/>
            <a:ext cx="9980023" cy="4469674"/>
          </a:xfrm>
        </p:spPr>
        <p:txBody>
          <a:bodyPr>
            <a:norm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При подсчёте слов в сочинении (изложении) учитываются как самостоятельные, так и служебные части речи. Подсчитывается любая последовательность слов, написанных без пробела (например, «всё-таки» – одно слово, «всё же» – два слова). Инициалы с фамилией считаются одним словом (например, «М.Ю. Лермонтов» – одно слово). Любые другие символы, в частности цифры, при подсчёте не учитываются (например, «5 лет» – одно слово, «пять лет» – два слова). </a:t>
            </a:r>
          </a:p>
        </p:txBody>
      </p:sp>
    </p:spTree>
    <p:extLst>
      <p:ext uri="{BB962C8B-B14F-4D97-AF65-F5344CB8AC3E}">
        <p14:creationId xmlns:p14="http://schemas.microsoft.com/office/powerpoint/2010/main" val="246528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56F9916-85B0-4154-AAAA-3856EBA0CE7D}"/>
              </a:ext>
            </a:extLst>
          </p:cNvPr>
          <p:cNvSpPr>
            <a:spLocks noGrp="1"/>
          </p:cNvSpPr>
          <p:nvPr>
            <p:ph type="title"/>
          </p:nvPr>
        </p:nvSpPr>
        <p:spPr>
          <a:xfrm>
            <a:off x="2592925" y="624110"/>
            <a:ext cx="8911687" cy="734427"/>
          </a:xfrm>
        </p:spPr>
        <p:txBody>
          <a:bodyPr>
            <a:normAutofit/>
          </a:bodyPr>
          <a:lstStyle/>
          <a:p>
            <a:pPr algn="ctr"/>
            <a:r>
              <a:rPr lang="ru-RU" sz="3200" dirty="0">
                <a:solidFill>
                  <a:schemeClr val="tx1"/>
                </a:solidFill>
                <a:latin typeface="Times New Roman" panose="02020603050405020304" pitchFamily="18" charset="0"/>
                <a:cs typeface="Times New Roman" panose="02020603050405020304" pitchFamily="18" charset="0"/>
              </a:rPr>
              <a:t>Продолжение</a:t>
            </a:r>
          </a:p>
        </p:txBody>
      </p:sp>
      <p:sp>
        <p:nvSpPr>
          <p:cNvPr id="3" name="Объект 2">
            <a:extLst>
              <a:ext uri="{FF2B5EF4-FFF2-40B4-BE49-F238E27FC236}">
                <a16:creationId xmlns="" xmlns:a16="http://schemas.microsoft.com/office/drawing/2014/main" id="{C661A18D-5048-4A3D-8D92-D201B6B532DB}"/>
              </a:ext>
            </a:extLst>
          </p:cNvPr>
          <p:cNvSpPr>
            <a:spLocks noGrp="1"/>
          </p:cNvSpPr>
          <p:nvPr>
            <p:ph idx="1"/>
          </p:nvPr>
        </p:nvSpPr>
        <p:spPr>
          <a:xfrm>
            <a:off x="2589212" y="1358537"/>
            <a:ext cx="8915400" cy="4976949"/>
          </a:xfrm>
        </p:spPr>
        <p:txBody>
          <a:bodyPr>
            <a:norm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«Белогорская крепость» – 2 слова; </a:t>
            </a:r>
          </a:p>
          <a:p>
            <a:pPr algn="just"/>
            <a:r>
              <a:rPr lang="ru-RU" sz="2800" dirty="0">
                <a:solidFill>
                  <a:schemeClr val="tx1"/>
                </a:solidFill>
                <a:latin typeface="Times New Roman" panose="02020603050405020304" pitchFamily="18" charset="0"/>
                <a:cs typeface="Times New Roman" panose="02020603050405020304" pitchFamily="18" charset="0"/>
              </a:rPr>
              <a:t>«Александр Сергеевич Пушкин» – 3 слова; </a:t>
            </a:r>
          </a:p>
          <a:p>
            <a:pPr algn="just"/>
            <a:r>
              <a:rPr lang="ru-RU" sz="2800" dirty="0">
                <a:solidFill>
                  <a:schemeClr val="tx1"/>
                </a:solidFill>
                <a:latin typeface="Times New Roman" panose="02020603050405020304" pitchFamily="18" charset="0"/>
                <a:cs typeface="Times New Roman" panose="02020603050405020304" pitchFamily="18" charset="0"/>
              </a:rPr>
              <a:t>«А.С. Пушкин» – 1 слово; </a:t>
            </a:r>
          </a:p>
          <a:p>
            <a:pPr algn="just"/>
            <a:r>
              <a:rPr lang="ru-RU" sz="2800" dirty="0">
                <a:solidFill>
                  <a:schemeClr val="tx1"/>
                </a:solidFill>
                <a:latin typeface="Times New Roman" panose="02020603050405020304" pitchFamily="18" charset="0"/>
                <a:cs typeface="Times New Roman" panose="02020603050405020304" pitchFamily="18" charset="0"/>
              </a:rPr>
              <a:t>«для того чтобы» – 3 слова; </a:t>
            </a:r>
          </a:p>
          <a:p>
            <a:pPr algn="just"/>
            <a:r>
              <a:rPr lang="ru-RU" sz="2800" dirty="0">
                <a:solidFill>
                  <a:schemeClr val="tx1"/>
                </a:solidFill>
                <a:latin typeface="Times New Roman" panose="02020603050405020304" pitchFamily="18" charset="0"/>
                <a:cs typeface="Times New Roman" panose="02020603050405020304" pitchFamily="18" charset="0"/>
              </a:rPr>
              <a:t>«в возрасте двадцати двух лет» – 5 слов; </a:t>
            </a:r>
          </a:p>
          <a:p>
            <a:pPr algn="just"/>
            <a:r>
              <a:rPr lang="ru-RU" sz="2800" dirty="0">
                <a:solidFill>
                  <a:schemeClr val="tx1"/>
                </a:solidFill>
                <a:latin typeface="Times New Roman" panose="02020603050405020304" pitchFamily="18" charset="0"/>
                <a:cs typeface="Times New Roman" panose="02020603050405020304" pitchFamily="18" charset="0"/>
              </a:rPr>
              <a:t>«в возрасте 22 лет» – 3 слова; </a:t>
            </a:r>
          </a:p>
          <a:p>
            <a:pPr algn="just"/>
            <a:r>
              <a:rPr lang="ru-RU" sz="2800" dirty="0">
                <a:solidFill>
                  <a:schemeClr val="tx1"/>
                </a:solidFill>
                <a:latin typeface="Times New Roman" panose="02020603050405020304" pitchFamily="18" charset="0"/>
                <a:cs typeface="Times New Roman" panose="02020603050405020304" pitchFamily="18" charset="0"/>
              </a:rPr>
              <a:t>«</a:t>
            </a:r>
            <a:r>
              <a:rPr lang="ru-RU" sz="2800" dirty="0" err="1">
                <a:solidFill>
                  <a:schemeClr val="tx1"/>
                </a:solidFill>
                <a:latin typeface="Times New Roman" panose="02020603050405020304" pitchFamily="18" charset="0"/>
                <a:cs typeface="Times New Roman" panose="02020603050405020304" pitchFamily="18" charset="0"/>
              </a:rPr>
              <a:t>влесу</a:t>
            </a:r>
            <a:r>
              <a:rPr lang="ru-RU" sz="2800" dirty="0">
                <a:solidFill>
                  <a:schemeClr val="tx1"/>
                </a:solidFill>
                <a:latin typeface="Times New Roman" panose="02020603050405020304" pitchFamily="18" charset="0"/>
                <a:cs typeface="Times New Roman" panose="02020603050405020304" pitchFamily="18" charset="0"/>
              </a:rPr>
              <a:t> (ошибочное слитное написание)» – 1 слово; </a:t>
            </a:r>
          </a:p>
          <a:p>
            <a:pPr algn="just"/>
            <a:r>
              <a:rPr lang="ru-RU" sz="2800" dirty="0">
                <a:solidFill>
                  <a:schemeClr val="tx1"/>
                </a:solidFill>
                <a:latin typeface="Times New Roman" panose="02020603050405020304" pitchFamily="18" charset="0"/>
                <a:cs typeface="Times New Roman" panose="02020603050405020304" pitchFamily="18" charset="0"/>
              </a:rPr>
              <a:t>«черно белый (ошибочное раздельное написание)» – 2 слова.</a:t>
            </a:r>
          </a:p>
        </p:txBody>
      </p:sp>
    </p:spTree>
    <p:extLst>
      <p:ext uri="{BB962C8B-B14F-4D97-AF65-F5344CB8AC3E}">
        <p14:creationId xmlns:p14="http://schemas.microsoft.com/office/powerpoint/2010/main" val="1698812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AB940C9-16E6-466E-B907-448D6D10645B}"/>
              </a:ext>
            </a:extLst>
          </p:cNvPr>
          <p:cNvSpPr>
            <a:spLocks noGrp="1"/>
          </p:cNvSpPr>
          <p:nvPr>
            <p:ph type="title"/>
          </p:nvPr>
        </p:nvSpPr>
        <p:spPr>
          <a:xfrm>
            <a:off x="2272937" y="624110"/>
            <a:ext cx="9231675" cy="1509490"/>
          </a:xfrm>
        </p:spPr>
        <p:txBody>
          <a:bodyPr>
            <a:normAutofit/>
          </a:bodyPr>
          <a:lstStyle/>
          <a:p>
            <a:pPr algn="ctr"/>
            <a:r>
              <a:rPr lang="ru-RU" dirty="0">
                <a:solidFill>
                  <a:schemeClr val="tx1"/>
                </a:solidFill>
                <a:latin typeface="Times New Roman" panose="02020603050405020304" pitchFamily="18" charset="0"/>
                <a:cs typeface="Times New Roman" panose="02020603050405020304" pitchFamily="18" charset="0"/>
              </a:rPr>
              <a:t>Требование № 2. Самостоятельность написания итогового сочинения (изложения)</a:t>
            </a:r>
          </a:p>
        </p:txBody>
      </p:sp>
      <p:sp>
        <p:nvSpPr>
          <p:cNvPr id="3" name="Объект 2">
            <a:extLst>
              <a:ext uri="{FF2B5EF4-FFF2-40B4-BE49-F238E27FC236}">
                <a16:creationId xmlns="" xmlns:a16="http://schemas.microsoft.com/office/drawing/2014/main" id="{036E736D-FCAC-4E6E-8B2F-9D2878F13CCD}"/>
              </a:ext>
            </a:extLst>
          </p:cNvPr>
          <p:cNvSpPr>
            <a:spLocks noGrp="1"/>
          </p:cNvSpPr>
          <p:nvPr>
            <p:ph idx="1"/>
          </p:nvPr>
        </p:nvSpPr>
        <p:spPr>
          <a:xfrm>
            <a:off x="2024743" y="2133599"/>
            <a:ext cx="9679577" cy="4254137"/>
          </a:xfrm>
        </p:spPr>
        <p:txBody>
          <a:bodyPr>
            <a:no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Итоговое сочинение выполняется самостоятельно. </a:t>
            </a:r>
            <a:r>
              <a:rPr lang="ru-RU" sz="2400" b="1" dirty="0">
                <a:solidFill>
                  <a:schemeClr val="tx1"/>
                </a:solidFill>
                <a:latin typeface="Times New Roman" panose="02020603050405020304" pitchFamily="18" charset="0"/>
                <a:cs typeface="Times New Roman" panose="02020603050405020304" pitchFamily="18" charset="0"/>
              </a:rPr>
              <a:t>Не допускается списывание сочинения (фрагментов сочинения) из какого-либо источника или воспроизведение по памяти чужого текста (работа другого участника, текст, опубликованный в бумажном и (или) электронном виде, и др.).</a:t>
            </a:r>
            <a:r>
              <a:rPr lang="ru-RU" sz="2400" dirty="0">
                <a:solidFill>
                  <a:schemeClr val="tx1"/>
                </a:solidFill>
                <a:latin typeface="Times New Roman" panose="02020603050405020304" pitchFamily="18" charset="0"/>
                <a:cs typeface="Times New Roman" panose="02020603050405020304" pitchFamily="18" charset="0"/>
              </a:rPr>
              <a:t> Допускается прямое или косвенное цитирование с обязательной ссылкой на источник (ссылка дается в свободной форме). Объем цитирования не должен превышать объем собственного текста участника. Если сочинение признано несамостоятельным, то выставляется «незачет» за невыполнение требования № 2 и «незачет» за работу в целом (такое сочинение не проверяется по критериям оценивания).</a:t>
            </a:r>
          </a:p>
        </p:txBody>
      </p:sp>
    </p:spTree>
    <p:extLst>
      <p:ext uri="{BB962C8B-B14F-4D97-AF65-F5344CB8AC3E}">
        <p14:creationId xmlns:p14="http://schemas.microsoft.com/office/powerpoint/2010/main" val="1530045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5E348AB-161D-4396-A41E-F581E1110A38}"/>
              </a:ext>
            </a:extLst>
          </p:cNvPr>
          <p:cNvSpPr>
            <a:spLocks noGrp="1"/>
          </p:cNvSpPr>
          <p:nvPr>
            <p:ph type="title"/>
          </p:nvPr>
        </p:nvSpPr>
        <p:spPr>
          <a:xfrm>
            <a:off x="2592925" y="418011"/>
            <a:ext cx="8911687" cy="1018903"/>
          </a:xfrm>
        </p:spPr>
        <p:txBody>
          <a:bodyPr/>
          <a:lstStyle/>
          <a:p>
            <a:pPr algn="ctr"/>
            <a:r>
              <a:rPr lang="ru-RU" dirty="0">
                <a:solidFill>
                  <a:schemeClr val="tx1"/>
                </a:solidFill>
                <a:latin typeface="Times New Roman" panose="02020603050405020304" pitchFamily="18" charset="0"/>
                <a:cs typeface="Times New Roman" panose="02020603050405020304" pitchFamily="18" charset="0"/>
              </a:rPr>
              <a:t>Критерий № 1 Соответствие теме</a:t>
            </a:r>
          </a:p>
        </p:txBody>
      </p:sp>
      <p:sp>
        <p:nvSpPr>
          <p:cNvPr id="3" name="Объект 2">
            <a:extLst>
              <a:ext uri="{FF2B5EF4-FFF2-40B4-BE49-F238E27FC236}">
                <a16:creationId xmlns="" xmlns:a16="http://schemas.microsoft.com/office/drawing/2014/main" id="{3D55C0BF-1CD0-4844-9CBA-83EFAB49AC99}"/>
              </a:ext>
            </a:extLst>
          </p:cNvPr>
          <p:cNvSpPr>
            <a:spLocks noGrp="1"/>
          </p:cNvSpPr>
          <p:nvPr>
            <p:ph idx="1"/>
          </p:nvPr>
        </p:nvSpPr>
        <p:spPr>
          <a:xfrm>
            <a:off x="1672046" y="940526"/>
            <a:ext cx="10058399" cy="4970696"/>
          </a:xfrm>
        </p:spPr>
        <p:txBody>
          <a:bodyPr>
            <a:no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Данный критерий нацеливает на проверку содержания сочинения. Участник должен рассуждать на предложенную тему, выбрав путь ее раскрытия (например, отвечает на вопрос, поставленный в теме, или размышляет над предложенной проблемой и т.п.). </a:t>
            </a:r>
          </a:p>
          <a:p>
            <a:pPr algn="just"/>
            <a:r>
              <a:rPr lang="ru-RU" sz="2800" dirty="0">
                <a:solidFill>
                  <a:schemeClr val="tx1"/>
                </a:solidFill>
                <a:latin typeface="Times New Roman" panose="02020603050405020304" pitchFamily="18" charset="0"/>
                <a:cs typeface="Times New Roman" panose="02020603050405020304" pitchFamily="18" charset="0"/>
              </a:rPr>
              <a:t>«Незачет» ставится только в случае, если сочинение не соответствует теме, в нем нет ответа на вопрос, поставленный в теме, или в сочинении не прослеживается конкретной цели высказывания. Во всех остальных случаях выставляется «зачет»</a:t>
            </a:r>
          </a:p>
          <a:p>
            <a:pPr algn="just"/>
            <a:r>
              <a:rPr lang="ru-RU" sz="2800" dirty="0">
                <a:solidFill>
                  <a:prstClr val="black"/>
                </a:solidFill>
                <a:latin typeface="Times New Roman" panose="02020603050405020304" pitchFamily="18" charset="0"/>
                <a:cs typeface="Times New Roman" panose="02020603050405020304" pitchFamily="18" charset="0"/>
              </a:rPr>
              <a:t>Нужно учитывать, что участник итогового сочинения вправе выбрать оригинальный путь ее раскрытия.</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7798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B39D14F-E548-4168-916E-BFF2CF4CFC09}"/>
              </a:ext>
            </a:extLst>
          </p:cNvPr>
          <p:cNvSpPr>
            <a:spLocks noGrp="1"/>
          </p:cNvSpPr>
          <p:nvPr>
            <p:ph type="title"/>
          </p:nvPr>
        </p:nvSpPr>
        <p:spPr>
          <a:xfrm>
            <a:off x="2592925" y="378824"/>
            <a:ext cx="8911687" cy="1045027"/>
          </a:xfrm>
        </p:spPr>
        <p:txBody>
          <a:bodyPr>
            <a:normAutofit fontScale="90000"/>
          </a:bodyPr>
          <a:lstStyle/>
          <a:p>
            <a:pPr algn="ctr"/>
            <a:r>
              <a:rPr lang="ru-RU" dirty="0">
                <a:solidFill>
                  <a:schemeClr val="tx1"/>
                </a:solidFill>
                <a:latin typeface="Times New Roman" panose="02020603050405020304" pitchFamily="18" charset="0"/>
                <a:cs typeface="Times New Roman" panose="02020603050405020304" pitchFamily="18" charset="0"/>
              </a:rPr>
              <a:t>Критерий № 2 Аргументация. Привлечение литературного материала</a:t>
            </a:r>
          </a:p>
        </p:txBody>
      </p:sp>
      <p:sp>
        <p:nvSpPr>
          <p:cNvPr id="3" name="Объект 2">
            <a:extLst>
              <a:ext uri="{FF2B5EF4-FFF2-40B4-BE49-F238E27FC236}">
                <a16:creationId xmlns="" xmlns:a16="http://schemas.microsoft.com/office/drawing/2014/main" id="{95740986-0693-4291-8AEB-59AC97FF9695}"/>
              </a:ext>
            </a:extLst>
          </p:cNvPr>
          <p:cNvSpPr>
            <a:spLocks noGrp="1"/>
          </p:cNvSpPr>
          <p:nvPr>
            <p:ph idx="1"/>
          </p:nvPr>
        </p:nvSpPr>
        <p:spPr>
          <a:xfrm>
            <a:off x="2116183" y="1423851"/>
            <a:ext cx="9388429" cy="5055325"/>
          </a:xfrm>
        </p:spPr>
        <p:txBody>
          <a:bodyPr>
            <a:no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Данный критерий нацеливает на проверку умения строить рассуждение, доказывать свою позицию, формулируя аргументы и подкрепляя их примерами из литературного материала. Можно привлекать художественные произведения, дневники, мемуары, публицистику, произведения устного народного творчества (за исключением малых жанров), другие источники отечественной или мировой литературы (достаточно опоры на один текст). </a:t>
            </a:r>
          </a:p>
          <a:p>
            <a:pPr algn="just"/>
            <a:r>
              <a:rPr lang="ru-RU" sz="2400" dirty="0">
                <a:solidFill>
                  <a:schemeClr val="tx1"/>
                </a:solidFill>
                <a:latin typeface="Times New Roman" panose="02020603050405020304" pitchFamily="18" charset="0"/>
                <a:cs typeface="Times New Roman" panose="02020603050405020304" pitchFamily="18" charset="0"/>
              </a:rPr>
              <a:t>«Незачет» ставится при условии, если сочинение не содержит аргументации, написано без опоры на литературный материал, или в нем существенно искажено содержание выбранного текста, или литературный материал лишь упоминается в работе (аргументы примерами не подкрепляются). Во всех остальных случаях выставляется «зачет».</a:t>
            </a:r>
          </a:p>
        </p:txBody>
      </p:sp>
    </p:spTree>
    <p:extLst>
      <p:ext uri="{BB962C8B-B14F-4D97-AF65-F5344CB8AC3E}">
        <p14:creationId xmlns:p14="http://schemas.microsoft.com/office/powerpoint/2010/main" val="1160744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782239C-7BE6-4249-88C8-88FE8C295E0E}"/>
              </a:ext>
            </a:extLst>
          </p:cNvPr>
          <p:cNvSpPr>
            <a:spLocks noGrp="1"/>
          </p:cNvSpPr>
          <p:nvPr>
            <p:ph type="title"/>
          </p:nvPr>
        </p:nvSpPr>
        <p:spPr>
          <a:xfrm>
            <a:off x="2592925" y="339634"/>
            <a:ext cx="8911687" cy="836023"/>
          </a:xfrm>
        </p:spPr>
        <p:txBody>
          <a:bodyPr/>
          <a:lstStyle/>
          <a:p>
            <a:pPr algn="ctr"/>
            <a:r>
              <a:rPr lang="ru-RU" dirty="0">
                <a:solidFill>
                  <a:schemeClr val="tx1"/>
                </a:solidFill>
                <a:latin typeface="Times New Roman" panose="02020603050405020304" pitchFamily="18" charset="0"/>
                <a:cs typeface="Times New Roman" panose="02020603050405020304" pitchFamily="18" charset="0"/>
              </a:rPr>
              <a:t>Продолжение </a:t>
            </a:r>
          </a:p>
        </p:txBody>
      </p:sp>
      <p:sp>
        <p:nvSpPr>
          <p:cNvPr id="3" name="Объект 2">
            <a:extLst>
              <a:ext uri="{FF2B5EF4-FFF2-40B4-BE49-F238E27FC236}">
                <a16:creationId xmlns="" xmlns:a16="http://schemas.microsoft.com/office/drawing/2014/main" id="{0E168288-C2FC-4D96-B347-41AA4CAE30BE}"/>
              </a:ext>
            </a:extLst>
          </p:cNvPr>
          <p:cNvSpPr>
            <a:spLocks noGrp="1"/>
          </p:cNvSpPr>
          <p:nvPr>
            <p:ph idx="1"/>
          </p:nvPr>
        </p:nvSpPr>
        <p:spPr>
          <a:xfrm>
            <a:off x="1258957" y="1175657"/>
            <a:ext cx="10245655" cy="5058233"/>
          </a:xfrm>
        </p:spPr>
        <p:txBody>
          <a:bodyPr>
            <a:no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Также необходимо учитывать, что участники итогового сочинения могут ориентироваться на требования не только школьных критериев, но и вузовских, которые могут существенно отличаться от школьных критериев. Например, вуз может требовать привлечения нескольких литературных аргументов или опоры не только на литературный аргумент, но и на произведения других видов искусства или на исторические факты. Таким образом, в итоговом сочинении, </a:t>
            </a:r>
            <a:r>
              <a:rPr lang="ru-RU" sz="2800" b="1" dirty="0">
                <a:solidFill>
                  <a:schemeClr val="tx1"/>
                </a:solidFill>
                <a:latin typeface="Times New Roman" panose="02020603050405020304" pitchFamily="18" charset="0"/>
                <a:cs typeface="Times New Roman" panose="02020603050405020304" pitchFamily="18" charset="0"/>
              </a:rPr>
              <a:t>кроме</a:t>
            </a:r>
            <a:r>
              <a:rPr lang="ru-RU" sz="2800" dirty="0">
                <a:solidFill>
                  <a:schemeClr val="tx1"/>
                </a:solidFill>
                <a:latin typeface="Times New Roman" panose="02020603050405020304" pitchFamily="18" charset="0"/>
                <a:cs typeface="Times New Roman" panose="02020603050405020304" pitchFamily="18" charset="0"/>
              </a:rPr>
              <a:t> литературного аргумента, могут быть аргументы, связанные с театром, кино, живописью, историческими документами (их нужно рассматривать как органическую часть сочинения). </a:t>
            </a:r>
          </a:p>
        </p:txBody>
      </p:sp>
    </p:spTree>
    <p:extLst>
      <p:ext uri="{BB962C8B-B14F-4D97-AF65-F5344CB8AC3E}">
        <p14:creationId xmlns:p14="http://schemas.microsoft.com/office/powerpoint/2010/main" val="3491263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FA4CA59-0096-4252-9BAA-795B8C46DEE5}"/>
              </a:ext>
            </a:extLst>
          </p:cNvPr>
          <p:cNvSpPr>
            <a:spLocks noGrp="1"/>
          </p:cNvSpPr>
          <p:nvPr>
            <p:ph type="title"/>
          </p:nvPr>
        </p:nvSpPr>
        <p:spPr/>
        <p:txBody>
          <a:bodyPr/>
          <a:lstStyle/>
          <a:p>
            <a:pPr algn="ctr"/>
            <a:r>
              <a:rPr lang="ru-RU" dirty="0">
                <a:solidFill>
                  <a:schemeClr val="tx1"/>
                </a:solidFill>
                <a:latin typeface="Times New Roman" panose="02020603050405020304" pitchFamily="18" charset="0"/>
                <a:cs typeface="Times New Roman" panose="02020603050405020304" pitchFamily="18" charset="0"/>
              </a:rPr>
              <a:t>Критерий № 3 Композиция и логика рассуждения</a:t>
            </a:r>
          </a:p>
        </p:txBody>
      </p:sp>
      <p:sp>
        <p:nvSpPr>
          <p:cNvPr id="3" name="Объект 2">
            <a:extLst>
              <a:ext uri="{FF2B5EF4-FFF2-40B4-BE49-F238E27FC236}">
                <a16:creationId xmlns="" xmlns:a16="http://schemas.microsoft.com/office/drawing/2014/main" id="{DC5C1BBD-2E54-40DF-A677-443543969C03}"/>
              </a:ext>
            </a:extLst>
          </p:cNvPr>
          <p:cNvSpPr>
            <a:spLocks noGrp="1"/>
          </p:cNvSpPr>
          <p:nvPr>
            <p:ph idx="1"/>
          </p:nvPr>
        </p:nvSpPr>
        <p:spPr>
          <a:xfrm>
            <a:off x="1736035" y="2133600"/>
            <a:ext cx="9768577" cy="3777622"/>
          </a:xfrm>
        </p:spPr>
        <p:txBody>
          <a:bodyPr>
            <a:norm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Данный критерий нацеливает на проверку умения логично выстраивать рассуждение на предложенную тему. Участник должен выдерживать соотношение между тезисом и доказательствами. </a:t>
            </a:r>
          </a:p>
          <a:p>
            <a:pPr algn="just"/>
            <a:r>
              <a:rPr lang="ru-RU" sz="2800" dirty="0">
                <a:solidFill>
                  <a:schemeClr val="tx1"/>
                </a:solidFill>
                <a:latin typeface="Times New Roman" panose="02020603050405020304" pitchFamily="18" charset="0"/>
                <a:cs typeface="Times New Roman" panose="02020603050405020304" pitchFamily="18" charset="0"/>
              </a:rPr>
              <a:t>«Незачет» ставится при условии, если грубые логические нарушения мешают пониманию смысла сказанного или отсутствует тезисно-доказательная часть. Во всех остальных случаях выставляется «зачет». </a:t>
            </a:r>
          </a:p>
        </p:txBody>
      </p:sp>
    </p:spTree>
    <p:extLst>
      <p:ext uri="{BB962C8B-B14F-4D97-AF65-F5344CB8AC3E}">
        <p14:creationId xmlns:p14="http://schemas.microsoft.com/office/powerpoint/2010/main" val="3546851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EC7E58D-5217-4CFA-A072-CA3FC3B5D123}"/>
              </a:ext>
            </a:extLst>
          </p:cNvPr>
          <p:cNvSpPr>
            <a:spLocks noGrp="1"/>
          </p:cNvSpPr>
          <p:nvPr>
            <p:ph type="title"/>
          </p:nvPr>
        </p:nvSpPr>
        <p:spPr>
          <a:xfrm>
            <a:off x="2592925" y="624110"/>
            <a:ext cx="8911687" cy="930370"/>
          </a:xfrm>
        </p:spPr>
        <p:txBody>
          <a:bodyPr/>
          <a:lstStyle/>
          <a:p>
            <a:pPr algn="ctr"/>
            <a:r>
              <a:rPr lang="ru-RU" dirty="0">
                <a:solidFill>
                  <a:schemeClr val="tx1"/>
                </a:solidFill>
                <a:latin typeface="Times New Roman" panose="02020603050405020304" pitchFamily="18" charset="0"/>
                <a:cs typeface="Times New Roman" panose="02020603050405020304" pitchFamily="18" charset="0"/>
              </a:rPr>
              <a:t>Критерий № 4 Качество письменной речи </a:t>
            </a:r>
          </a:p>
        </p:txBody>
      </p:sp>
      <p:sp>
        <p:nvSpPr>
          <p:cNvPr id="3" name="Объект 2">
            <a:extLst>
              <a:ext uri="{FF2B5EF4-FFF2-40B4-BE49-F238E27FC236}">
                <a16:creationId xmlns="" xmlns:a16="http://schemas.microsoft.com/office/drawing/2014/main" id="{45BE2F4E-4CF1-4601-980A-66594C034CB4}"/>
              </a:ext>
            </a:extLst>
          </p:cNvPr>
          <p:cNvSpPr>
            <a:spLocks noGrp="1"/>
          </p:cNvSpPr>
          <p:nvPr>
            <p:ph idx="1"/>
          </p:nvPr>
        </p:nvSpPr>
        <p:spPr>
          <a:xfrm>
            <a:off x="2589212" y="1397725"/>
            <a:ext cx="8915400" cy="4836165"/>
          </a:xfrm>
        </p:spPr>
        <p:txBody>
          <a:bodyPr>
            <a:norm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Данный критерий нацеливает на проверку речевого оформления текста сочинения. Участник должен точно выражать мысли, используя разнообразную лексику и различные грамматические конструкции, при необходимости уместно употреблять термины. </a:t>
            </a:r>
          </a:p>
          <a:p>
            <a:pPr algn="just"/>
            <a:r>
              <a:rPr lang="ru-RU" sz="2800" dirty="0">
                <a:solidFill>
                  <a:schemeClr val="tx1"/>
                </a:solidFill>
                <a:latin typeface="Times New Roman" panose="02020603050405020304" pitchFamily="18" charset="0"/>
                <a:cs typeface="Times New Roman" panose="02020603050405020304" pitchFamily="18" charset="0"/>
              </a:rPr>
              <a:t>«Незачет» ставится при условии, если низкое качество речи (в том числе речевые ошибки) существенно затрудняет понимание смысла сочинения. Во всех остальных случаях выставляется «зачет».</a:t>
            </a:r>
          </a:p>
        </p:txBody>
      </p:sp>
    </p:spTree>
    <p:extLst>
      <p:ext uri="{BB962C8B-B14F-4D97-AF65-F5344CB8AC3E}">
        <p14:creationId xmlns:p14="http://schemas.microsoft.com/office/powerpoint/2010/main" val="583201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D5D2FEC-A8F9-478B-86E0-746B5A60E72C}"/>
              </a:ext>
            </a:extLst>
          </p:cNvPr>
          <p:cNvSpPr>
            <a:spLocks noGrp="1"/>
          </p:cNvSpPr>
          <p:nvPr>
            <p:ph type="title"/>
          </p:nvPr>
        </p:nvSpPr>
        <p:spPr/>
        <p:txBody>
          <a:bodyPr/>
          <a:lstStyle/>
          <a:p>
            <a:pPr algn="ctr"/>
            <a:r>
              <a:rPr lang="ru-RU" dirty="0">
                <a:solidFill>
                  <a:schemeClr val="tx1"/>
                </a:solidFill>
                <a:latin typeface="Times New Roman" panose="02020603050405020304" pitchFamily="18" charset="0"/>
                <a:cs typeface="Times New Roman" panose="02020603050405020304" pitchFamily="18" charset="0"/>
              </a:rPr>
              <a:t>Критерий № 5 Грамотность</a:t>
            </a:r>
          </a:p>
        </p:txBody>
      </p:sp>
      <p:sp>
        <p:nvSpPr>
          <p:cNvPr id="3" name="Объект 2">
            <a:extLst>
              <a:ext uri="{FF2B5EF4-FFF2-40B4-BE49-F238E27FC236}">
                <a16:creationId xmlns="" xmlns:a16="http://schemas.microsoft.com/office/drawing/2014/main" id="{28973EC3-76DF-48EA-8EC1-2B37925A4B26}"/>
              </a:ext>
            </a:extLst>
          </p:cNvPr>
          <p:cNvSpPr>
            <a:spLocks noGrp="1"/>
          </p:cNvSpPr>
          <p:nvPr>
            <p:ph idx="1"/>
          </p:nvPr>
        </p:nvSpPr>
        <p:spPr>
          <a:xfrm>
            <a:off x="1736035" y="2133600"/>
            <a:ext cx="9768577" cy="3777622"/>
          </a:xfrm>
        </p:spPr>
        <p:txBody>
          <a:bodyPr>
            <a:norm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Данный критерий позволяет оценить грамотность выпускника. «Незачет» ставится при условии, если на 100 слов в среднем приходится в сумме более пяти ошибок: грамматических, орфографических, пунктуационных</a:t>
            </a:r>
          </a:p>
        </p:txBody>
      </p:sp>
    </p:spTree>
    <p:extLst>
      <p:ext uri="{BB962C8B-B14F-4D97-AF65-F5344CB8AC3E}">
        <p14:creationId xmlns:p14="http://schemas.microsoft.com/office/powerpoint/2010/main" val="3202925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8904544-4903-4EA1-AA31-A25C548063DC}"/>
              </a:ext>
            </a:extLst>
          </p:cNvPr>
          <p:cNvSpPr>
            <a:spLocks noGrp="1"/>
          </p:cNvSpPr>
          <p:nvPr>
            <p:ph type="title"/>
          </p:nvPr>
        </p:nvSpPr>
        <p:spPr>
          <a:xfrm>
            <a:off x="2592925" y="209006"/>
            <a:ext cx="8911687" cy="470263"/>
          </a:xfrm>
        </p:spPr>
        <p:txBody>
          <a:bodyPr>
            <a:normAutofit fontScale="90000"/>
          </a:bodyPr>
          <a:lstStyle/>
          <a:p>
            <a:pPr algn="ctr"/>
            <a:r>
              <a:rPr lang="ru-RU" dirty="0">
                <a:solidFill>
                  <a:schemeClr val="tx1"/>
                </a:solidFill>
                <a:latin typeface="Times New Roman" panose="02020603050405020304" pitchFamily="18" charset="0"/>
                <a:cs typeface="Times New Roman" panose="02020603050405020304" pitchFamily="18" charset="0"/>
              </a:rPr>
              <a:t>Продолжение </a:t>
            </a:r>
          </a:p>
        </p:txBody>
      </p:sp>
      <p:sp>
        <p:nvSpPr>
          <p:cNvPr id="3" name="Объект 2">
            <a:extLst>
              <a:ext uri="{FF2B5EF4-FFF2-40B4-BE49-F238E27FC236}">
                <a16:creationId xmlns="" xmlns:a16="http://schemas.microsoft.com/office/drawing/2014/main" id="{69CF48B4-08C0-4554-BDF6-8EF2A3F455B8}"/>
              </a:ext>
            </a:extLst>
          </p:cNvPr>
          <p:cNvSpPr>
            <a:spLocks noGrp="1"/>
          </p:cNvSpPr>
          <p:nvPr>
            <p:ph idx="1"/>
          </p:nvPr>
        </p:nvSpPr>
        <p:spPr>
          <a:xfrm>
            <a:off x="1593669" y="679269"/>
            <a:ext cx="10071462" cy="5231953"/>
          </a:xfrm>
        </p:spPr>
        <p:txBody>
          <a:bodyPr>
            <a:no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Следует обратить внимание на то, что в критерии не указано, как должны локализоваться ошибки в работе выпускника. Так, если подавляющее большинство ошибок располагается в какой-то одной части работы, в расчет берется общее количество слов, написанных участником итогового сочинения (изложения). При проверке сочинения (изложения) рекомендуется традиционным способом отметить все ошибки на полях копий бланков, учесть однотипные и негрубые ошибки и, произведя после этого подсчет, соотнести полученную цифру с количеством слов в работе (речевые ошибки в данном критерии не учитываются). Если на 100 слов приходится в сумме более пяти ошибок, то на 20 слов – одна ошибка. Общее количество слов в конкретном сочинении делится на 20. Полученное число округляется. Например, в работе 370 слов. При делении на 20 получается 18,5. Округляем до 19. Участник итогового сочинения (изложения) может получить «зачет» по Критерию № 5 при 19 ошибках. При 20 ошибках выставляется «незачет». </a:t>
            </a:r>
          </a:p>
        </p:txBody>
      </p:sp>
    </p:spTree>
    <p:extLst>
      <p:ext uri="{BB962C8B-B14F-4D97-AF65-F5344CB8AC3E}">
        <p14:creationId xmlns:p14="http://schemas.microsoft.com/office/powerpoint/2010/main" val="672422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77E77D2-C7F9-4D5E-A2F2-7512AAE1A157}"/>
              </a:ext>
            </a:extLst>
          </p:cNvPr>
          <p:cNvSpPr>
            <a:spLocks noGrp="1"/>
          </p:cNvSpPr>
          <p:nvPr>
            <p:ph type="title"/>
          </p:nvPr>
        </p:nvSpPr>
        <p:spPr>
          <a:xfrm>
            <a:off x="1619795" y="624110"/>
            <a:ext cx="9884818" cy="1280890"/>
          </a:xfrm>
        </p:spPr>
        <p:txBody>
          <a:bodyPr>
            <a:normAutofit/>
          </a:bodyPr>
          <a:lstStyle/>
          <a:p>
            <a:pPr algn="ctr"/>
            <a:r>
              <a:rPr lang="ru-RU" sz="4000" dirty="0">
                <a:solidFill>
                  <a:schemeClr val="tx1"/>
                </a:solidFill>
                <a:latin typeface="Times New Roman" panose="02020603050405020304" pitchFamily="18" charset="0"/>
                <a:cs typeface="Times New Roman" panose="02020603050405020304" pitchFamily="18" charset="0"/>
              </a:rPr>
              <a:t>Итоговое сочинение в 2022 – 2023 году</a:t>
            </a:r>
          </a:p>
        </p:txBody>
      </p:sp>
      <p:sp>
        <p:nvSpPr>
          <p:cNvPr id="3" name="Объект 2">
            <a:extLst>
              <a:ext uri="{FF2B5EF4-FFF2-40B4-BE49-F238E27FC236}">
                <a16:creationId xmlns="" xmlns:a16="http://schemas.microsoft.com/office/drawing/2014/main" id="{95896065-E7D5-4315-A109-F001E795A54F}"/>
              </a:ext>
            </a:extLst>
          </p:cNvPr>
          <p:cNvSpPr>
            <a:spLocks noGrp="1"/>
          </p:cNvSpPr>
          <p:nvPr>
            <p:ph idx="1"/>
          </p:nvPr>
        </p:nvSpPr>
        <p:spPr>
          <a:xfrm>
            <a:off x="687387" y="1502229"/>
            <a:ext cx="10817225" cy="4898571"/>
          </a:xfrm>
        </p:spPr>
        <p:txBody>
          <a:bodyPr>
            <a:normAutofit lnSpcReduction="10000"/>
          </a:bodyPr>
          <a:lstStyle/>
          <a:p>
            <a:pPr algn="just" fontAlgn="base"/>
            <a:r>
              <a:rPr lang="ru-RU" sz="3200" b="0" i="0" dirty="0">
                <a:solidFill>
                  <a:schemeClr val="tx1"/>
                </a:solidFill>
                <a:effectLst/>
                <a:latin typeface="Times New Roman" panose="02020603050405020304" pitchFamily="18" charset="0"/>
              </a:rPr>
              <a:t>Основной срок написания итогового сочинения в новом учебном году – </a:t>
            </a:r>
            <a:r>
              <a:rPr lang="ru-RU" sz="3200" dirty="0">
                <a:solidFill>
                  <a:schemeClr val="tx1"/>
                </a:solidFill>
                <a:latin typeface="Times New Roman" panose="02020603050405020304" pitchFamily="18" charset="0"/>
              </a:rPr>
              <a:t>7</a:t>
            </a:r>
            <a:r>
              <a:rPr lang="ru-RU" sz="3200" b="0" i="0" dirty="0">
                <a:solidFill>
                  <a:schemeClr val="tx1"/>
                </a:solidFill>
                <a:effectLst/>
                <a:latin typeface="Times New Roman" panose="02020603050405020304" pitchFamily="18" charset="0"/>
              </a:rPr>
              <a:t> декабря 2022 года. </a:t>
            </a:r>
          </a:p>
          <a:p>
            <a:pPr algn="just" fontAlgn="base"/>
            <a:r>
              <a:rPr lang="ru-RU" sz="3200" b="0" i="0" dirty="0">
                <a:solidFill>
                  <a:schemeClr val="tx1"/>
                </a:solidFill>
                <a:effectLst/>
                <a:latin typeface="Times New Roman" panose="02020603050405020304" pitchFamily="18" charset="0"/>
              </a:rPr>
              <a:t>Дополнительные сроки – 1 февраля и 3 мая 2023 года. </a:t>
            </a:r>
          </a:p>
          <a:p>
            <a:pPr algn="just" fontAlgn="base"/>
            <a:r>
              <a:rPr lang="ru-RU" sz="3200" b="0" i="0" dirty="0">
                <a:solidFill>
                  <a:schemeClr val="tx1"/>
                </a:solidFill>
                <a:effectLst/>
                <a:latin typeface="Times New Roman" panose="02020603050405020304" pitchFamily="18" charset="0"/>
              </a:rPr>
              <a:t>Успешное написание итогового сочинения является для выпускников 11 классов допуском к государственной итоговой аттестации. Оценивается по системе «зачёт» / «незачёт». </a:t>
            </a:r>
          </a:p>
          <a:p>
            <a:pPr algn="just" fontAlgn="base"/>
            <a:r>
              <a:rPr lang="ru-RU" sz="3200" b="0" i="0" dirty="0">
                <a:solidFill>
                  <a:schemeClr val="tx1"/>
                </a:solidFill>
                <a:effectLst/>
                <a:latin typeface="Times New Roman" panose="02020603050405020304" pitchFamily="18" charset="0"/>
              </a:rPr>
              <a:t>Обучающиеся с ограниченными возможностями здоровья вместо итогового сочинения вправе выбрать написание изложения.</a:t>
            </a:r>
            <a:endParaRPr lang="ru-RU"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0752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AA2AA3B-F66B-417F-B65E-24B8981B8377}"/>
              </a:ext>
            </a:extLst>
          </p:cNvPr>
          <p:cNvSpPr>
            <a:spLocks noGrp="1"/>
          </p:cNvSpPr>
          <p:nvPr>
            <p:ph type="title"/>
          </p:nvPr>
        </p:nvSpPr>
        <p:spPr>
          <a:xfrm>
            <a:off x="2592925" y="624110"/>
            <a:ext cx="8911687" cy="734427"/>
          </a:xfrm>
        </p:spPr>
        <p:txBody>
          <a:bodyPr>
            <a:normAutofit fontScale="90000"/>
          </a:bodyPr>
          <a:lstStyle/>
          <a:p>
            <a:pPr algn="ctr"/>
            <a:r>
              <a:rPr lang="ru-RU" dirty="0">
                <a:solidFill>
                  <a:schemeClr val="tx1"/>
                </a:solidFill>
                <a:latin typeface="Times New Roman" panose="02020603050405020304" pitchFamily="18" charset="0"/>
                <a:cs typeface="Times New Roman" panose="02020603050405020304" pitchFamily="18" charset="0"/>
              </a:rPr>
              <a:t>Продолжение</a:t>
            </a:r>
            <a:br>
              <a:rPr lang="ru-RU" dirty="0">
                <a:solidFill>
                  <a:schemeClr val="tx1"/>
                </a:solidFill>
                <a:latin typeface="Times New Roman" panose="02020603050405020304" pitchFamily="18" charset="0"/>
                <a:cs typeface="Times New Roman" panose="02020603050405020304" pitchFamily="18" charset="0"/>
              </a:rPr>
            </a:b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B1BD1D96-F836-43F3-88D3-45BC91C2B6A3}"/>
              </a:ext>
            </a:extLst>
          </p:cNvPr>
          <p:cNvSpPr>
            <a:spLocks noGrp="1"/>
          </p:cNvSpPr>
          <p:nvPr>
            <p:ph idx="1"/>
          </p:nvPr>
        </p:nvSpPr>
        <p:spPr>
          <a:xfrm>
            <a:off x="1045029" y="1449977"/>
            <a:ext cx="10459583" cy="5120640"/>
          </a:xfrm>
        </p:spPr>
        <p:txBody>
          <a:bodyPr>
            <a:no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Необходимо учитывать также повторяемость и однотипность ошибок. Если ошибка повторяется в одном и том же слове или в корне однокоренных слов, то она считается за одну ошибку. Однотипными считаются ошибки на одно правило, если условия выбора правильного написания заключены в грамматических (в армии, в роще; колют, борются) и фонетических (пирожок, сверчок) особенностях данного слова. Не считаются однотипными ошибки на такое правило, в котором для выяснения правильного написания одного слова требуется подобрать другое (опорное) слово или его форму (вода – воды; грустный – грустить; резкий – резок). Первые три однотипные ошибки считаются за одну ошибку, каждая следующая подобная ошибка учитывается как самостоятельная. Если в одном непроверяемом слове допущены две и более ошибки, то все они считаются за одну ошибку. Понятие об однотипных ошибках не распространяется на пунктуационные ошибки. </a:t>
            </a:r>
          </a:p>
        </p:txBody>
      </p:sp>
    </p:spTree>
    <p:extLst>
      <p:ext uri="{BB962C8B-B14F-4D97-AF65-F5344CB8AC3E}">
        <p14:creationId xmlns:p14="http://schemas.microsoft.com/office/powerpoint/2010/main" val="2418944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6B15573-92AE-4634-9698-ED0940B8D90F}"/>
              </a:ext>
            </a:extLst>
          </p:cNvPr>
          <p:cNvSpPr>
            <a:spLocks noGrp="1"/>
          </p:cNvSpPr>
          <p:nvPr>
            <p:ph type="title"/>
          </p:nvPr>
        </p:nvSpPr>
        <p:spPr>
          <a:xfrm>
            <a:off x="2592925" y="624110"/>
            <a:ext cx="8911687" cy="917307"/>
          </a:xfrm>
        </p:spPr>
        <p:txBody>
          <a:bodyPr/>
          <a:lstStyle/>
          <a:p>
            <a:pPr algn="ctr"/>
            <a:r>
              <a:rPr lang="ru-RU" dirty="0">
                <a:latin typeface="Times New Roman" panose="02020603050405020304" pitchFamily="18" charset="0"/>
                <a:cs typeface="Times New Roman" panose="02020603050405020304" pitchFamily="18" charset="0"/>
              </a:rPr>
              <a:t>Ресурсы в помощь</a:t>
            </a:r>
          </a:p>
        </p:txBody>
      </p:sp>
      <p:sp>
        <p:nvSpPr>
          <p:cNvPr id="3" name="Объект 2">
            <a:extLst>
              <a:ext uri="{FF2B5EF4-FFF2-40B4-BE49-F238E27FC236}">
                <a16:creationId xmlns="" xmlns:a16="http://schemas.microsoft.com/office/drawing/2014/main" id="{5EEE0765-8829-4DFF-8BF0-33982B44024C}"/>
              </a:ext>
            </a:extLst>
          </p:cNvPr>
          <p:cNvSpPr>
            <a:spLocks noGrp="1"/>
          </p:cNvSpPr>
          <p:nvPr>
            <p:ph idx="1"/>
          </p:nvPr>
        </p:nvSpPr>
        <p:spPr>
          <a:xfrm>
            <a:off x="1515291" y="1632857"/>
            <a:ext cx="9989321" cy="4601033"/>
          </a:xfrm>
        </p:spPr>
        <p:txBody>
          <a:bodyPr>
            <a:norm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fipi.ru </a:t>
            </a:r>
            <a:r>
              <a:rPr lang="ru-RU" sz="2800" dirty="0">
                <a:solidFill>
                  <a:schemeClr val="tx1"/>
                </a:solidFill>
                <a:latin typeface="Times New Roman" panose="02020603050405020304" pitchFamily="18" charset="0"/>
                <a:cs typeface="Times New Roman" panose="02020603050405020304" pitchFamily="18" charset="0"/>
              </a:rPr>
              <a:t>(сайт Федерального института педагогических измерений)</a:t>
            </a:r>
          </a:p>
          <a:p>
            <a:pPr algn="just"/>
            <a:r>
              <a:rPr lang="ru-RU" sz="2800" dirty="0">
                <a:solidFill>
                  <a:schemeClr val="tx1"/>
                </a:solidFill>
                <a:latin typeface="Times New Roman" panose="02020603050405020304" pitchFamily="18" charset="0"/>
                <a:cs typeface="Times New Roman" panose="02020603050405020304" pitchFamily="18" charset="0"/>
              </a:rPr>
              <a:t>сочинение11.рф (документы, новости, материалы прошлых лет и главное:</a:t>
            </a:r>
            <a:r>
              <a:rPr lang="ru-RU" sz="2800" b="1" dirty="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каждый год появляются актуальные материалы для подготовки по направлениям этого года)</a:t>
            </a:r>
          </a:p>
          <a:p>
            <a:pPr algn="just"/>
            <a:r>
              <a:rPr lang="ru-RU" sz="2800" dirty="0">
                <a:solidFill>
                  <a:schemeClr val="tx1"/>
                </a:solidFill>
                <a:latin typeface="Times New Roman" panose="02020603050405020304" pitchFamily="18" charset="0"/>
                <a:cs typeface="Times New Roman" panose="02020603050405020304" pitchFamily="18" charset="0"/>
              </a:rPr>
              <a:t>4</a:t>
            </a:r>
            <a:r>
              <a:rPr lang="en-US" sz="2800" dirty="0">
                <a:solidFill>
                  <a:schemeClr val="tx1"/>
                </a:solidFill>
                <a:latin typeface="Times New Roman" panose="02020603050405020304" pitchFamily="18" charset="0"/>
                <a:cs typeface="Times New Roman" panose="02020603050405020304" pitchFamily="18" charset="0"/>
              </a:rPr>
              <a:t>ege.ru </a:t>
            </a:r>
            <a:r>
              <a:rPr lang="ru-RU" sz="2800" dirty="0">
                <a:solidFill>
                  <a:schemeClr val="tx1"/>
                </a:solidFill>
                <a:latin typeface="Times New Roman" panose="02020603050405020304" pitchFamily="18" charset="0"/>
                <a:cs typeface="Times New Roman" panose="02020603050405020304" pitchFamily="18" charset="0"/>
              </a:rPr>
              <a:t>(новости, материалы для подготовки, примеры сочинений по направлениям этого года)</a:t>
            </a:r>
          </a:p>
          <a:p>
            <a:pPr algn="just"/>
            <a:r>
              <a:rPr lang="en-US" sz="2800" dirty="0">
                <a:solidFill>
                  <a:schemeClr val="tx1"/>
                </a:solidFill>
                <a:latin typeface="Times New Roman" panose="02020603050405020304" pitchFamily="18" charset="0"/>
                <a:cs typeface="Times New Roman" panose="02020603050405020304" pitchFamily="18" charset="0"/>
              </a:rPr>
              <a:t>rustutors.ru (</a:t>
            </a:r>
            <a:r>
              <a:rPr lang="ru-RU" sz="2800" dirty="0">
                <a:solidFill>
                  <a:schemeClr val="tx1"/>
                </a:solidFill>
                <a:latin typeface="Times New Roman" panose="02020603050405020304" pitchFamily="18" charset="0"/>
                <a:cs typeface="Times New Roman" panose="02020603050405020304" pitchFamily="18" charset="0"/>
              </a:rPr>
              <a:t>Итоговое сочинение: списки, примеры сочинений)</a:t>
            </a:r>
          </a:p>
          <a:p>
            <a:pPr algn="just"/>
            <a:endParaRPr lang="ru-RU" sz="2800" dirty="0">
              <a:solidFill>
                <a:schemeClr val="tx1"/>
              </a:solidFill>
              <a:latin typeface="Times New Roman" panose="02020603050405020304" pitchFamily="18" charset="0"/>
              <a:cs typeface="Times New Roman" panose="02020603050405020304" pitchFamily="18" charset="0"/>
            </a:endParaRPr>
          </a:p>
          <a:p>
            <a:pPr algn="just"/>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167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277D7C4-70AE-4DB0-8456-3BC634EF8123}"/>
              </a:ext>
            </a:extLst>
          </p:cNvPr>
          <p:cNvSpPr>
            <a:spLocks noGrp="1"/>
          </p:cNvSpPr>
          <p:nvPr>
            <p:ph type="title"/>
          </p:nvPr>
        </p:nvSpPr>
        <p:spPr>
          <a:xfrm>
            <a:off x="1913207" y="624110"/>
            <a:ext cx="9591406" cy="838930"/>
          </a:xfrm>
        </p:spPr>
        <p:txBody>
          <a:bodyPr/>
          <a:lstStyle/>
          <a:p>
            <a:pPr algn="ctr"/>
            <a:r>
              <a:rPr lang="ru-RU" dirty="0">
                <a:latin typeface="Times New Roman" panose="02020603050405020304" pitchFamily="18" charset="0"/>
                <a:cs typeface="Times New Roman" panose="02020603050405020304" pitchFamily="18" charset="0"/>
              </a:rPr>
              <a:t>Возможная структура сочинения</a:t>
            </a:r>
          </a:p>
        </p:txBody>
      </p:sp>
      <p:sp>
        <p:nvSpPr>
          <p:cNvPr id="3" name="Объект 2">
            <a:extLst>
              <a:ext uri="{FF2B5EF4-FFF2-40B4-BE49-F238E27FC236}">
                <a16:creationId xmlns="" xmlns:a16="http://schemas.microsoft.com/office/drawing/2014/main" id="{6BCA3E3B-5BC2-4C18-AC33-8EF9C3975F9B}"/>
              </a:ext>
            </a:extLst>
          </p:cNvPr>
          <p:cNvSpPr>
            <a:spLocks noGrp="1"/>
          </p:cNvSpPr>
          <p:nvPr>
            <p:ph idx="1"/>
          </p:nvPr>
        </p:nvSpPr>
        <p:spPr>
          <a:xfrm>
            <a:off x="914400" y="1463040"/>
            <a:ext cx="10590212" cy="4448182"/>
          </a:xfrm>
        </p:spPr>
        <p:txBody>
          <a:bodyPr>
            <a:normAutofit lnSpcReduction="10000"/>
          </a:bodyPr>
          <a:lstStyle/>
          <a:p>
            <a:pPr algn="just"/>
            <a:r>
              <a:rPr lang="ru-RU" sz="2800" dirty="0">
                <a:solidFill>
                  <a:schemeClr val="tx1"/>
                </a:solidFill>
                <a:latin typeface="Times New Roman" panose="02020603050405020304" pitchFamily="18" charset="0"/>
                <a:cs typeface="Times New Roman" panose="02020603050405020304" pitchFamily="18" charset="0"/>
              </a:rPr>
              <a:t>Вступление (факультативная часть) – может включать в себя размышления о ключевом понятии темы</a:t>
            </a:r>
          </a:p>
          <a:p>
            <a:pPr algn="just"/>
            <a:r>
              <a:rPr lang="ru-RU" sz="2800" dirty="0">
                <a:solidFill>
                  <a:schemeClr val="tx1"/>
                </a:solidFill>
                <a:latin typeface="Times New Roman" panose="02020603050405020304" pitchFamily="18" charset="0"/>
                <a:cs typeface="Times New Roman" panose="02020603050405020304" pitchFamily="18" charset="0"/>
              </a:rPr>
              <a:t>Тезис (основная мысль, ответ на вопрос темы)</a:t>
            </a:r>
          </a:p>
          <a:p>
            <a:pPr algn="just"/>
            <a:r>
              <a:rPr lang="ru-RU" sz="2800" dirty="0">
                <a:solidFill>
                  <a:schemeClr val="tx1"/>
                </a:solidFill>
                <a:latin typeface="Times New Roman" panose="02020603050405020304" pitchFamily="18" charset="0"/>
                <a:cs typeface="Times New Roman" panose="02020603050405020304" pitchFamily="18" charset="0"/>
              </a:rPr>
              <a:t>Аргумент + развернутый литературный пример</a:t>
            </a:r>
          </a:p>
          <a:p>
            <a:pPr algn="just"/>
            <a:r>
              <a:rPr lang="ru-RU" sz="2800" dirty="0">
                <a:solidFill>
                  <a:schemeClr val="tx1"/>
                </a:solidFill>
                <a:latin typeface="Times New Roman" panose="02020603050405020304" pitchFamily="18" charset="0"/>
                <a:cs typeface="Times New Roman" panose="02020603050405020304" pitchFamily="18" charset="0"/>
              </a:rPr>
              <a:t>Аргумент + развернутый литературный пример (этой части может не быть вообще, так как второй аргумент не обязателен. Это может быть аргумент с примером из другого произведения. Это может быть аргумент с другим примером из уже разобранного произведения)</a:t>
            </a:r>
          </a:p>
          <a:p>
            <a:pPr algn="just"/>
            <a:r>
              <a:rPr lang="ru-RU" sz="2800" dirty="0">
                <a:solidFill>
                  <a:schemeClr val="tx1"/>
                </a:solidFill>
                <a:latin typeface="Times New Roman" panose="02020603050405020304" pitchFamily="18" charset="0"/>
                <a:cs typeface="Times New Roman" panose="02020603050405020304" pitchFamily="18" charset="0"/>
              </a:rPr>
              <a:t>Вывод</a:t>
            </a: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0730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9D83087-45CB-4324-8DA0-2034B6763A8E}"/>
              </a:ext>
            </a:extLst>
          </p:cNvPr>
          <p:cNvSpPr>
            <a:spLocks noGrp="1"/>
          </p:cNvSpPr>
          <p:nvPr>
            <p:ph type="title"/>
          </p:nvPr>
        </p:nvSpPr>
        <p:spPr/>
        <p:txBody>
          <a:bodyPr/>
          <a:lstStyle/>
          <a:p>
            <a:pPr algn="ctr"/>
            <a:r>
              <a:rPr lang="ru-RU" dirty="0">
                <a:solidFill>
                  <a:schemeClr val="tx1"/>
                </a:solidFill>
                <a:latin typeface="Times New Roman" panose="02020603050405020304" pitchFamily="18" charset="0"/>
                <a:cs typeface="Times New Roman" panose="02020603050405020304" pitchFamily="18" charset="0"/>
              </a:rPr>
              <a:t>Спасибо за внимание, коллеги!</a:t>
            </a:r>
          </a:p>
        </p:txBody>
      </p:sp>
      <p:sp>
        <p:nvSpPr>
          <p:cNvPr id="3" name="Текст 2">
            <a:extLst>
              <a:ext uri="{FF2B5EF4-FFF2-40B4-BE49-F238E27FC236}">
                <a16:creationId xmlns="" xmlns:a16="http://schemas.microsoft.com/office/drawing/2014/main" id="{3326E2D1-EE42-4AE4-AB55-A5FD9D4D2886}"/>
              </a:ext>
            </a:extLst>
          </p:cNvPr>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65903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9C44965-59F0-4E49-9F01-7F01824DC671}"/>
              </a:ext>
            </a:extLst>
          </p:cNvPr>
          <p:cNvSpPr>
            <a:spLocks noGrp="1"/>
          </p:cNvSpPr>
          <p:nvPr>
            <p:ph type="title"/>
          </p:nvPr>
        </p:nvSpPr>
        <p:spPr>
          <a:xfrm>
            <a:off x="1828801" y="548640"/>
            <a:ext cx="9675812" cy="862149"/>
          </a:xfrm>
        </p:spPr>
        <p:txBody>
          <a:bodyPr>
            <a:normAutofit fontScale="90000"/>
          </a:bodyPr>
          <a:lstStyle/>
          <a:p>
            <a:pPr algn="ctr"/>
            <a:r>
              <a:rPr lang="ru-RU" dirty="0">
                <a:latin typeface="Times New Roman" panose="02020603050405020304" pitchFamily="18" charset="0"/>
                <a:cs typeface="Times New Roman" panose="02020603050405020304" pitchFamily="18" charset="0"/>
              </a:rPr>
              <a:t>Разделы для итогового сочинения 2022 – 2023 уч. г.</a:t>
            </a:r>
          </a:p>
        </p:txBody>
      </p:sp>
      <p:sp>
        <p:nvSpPr>
          <p:cNvPr id="3" name="Объект 2">
            <a:extLst>
              <a:ext uri="{FF2B5EF4-FFF2-40B4-BE49-F238E27FC236}">
                <a16:creationId xmlns="" xmlns:a16="http://schemas.microsoft.com/office/drawing/2014/main" id="{89D8B50A-09B7-4D82-8A57-D4867561C986}"/>
              </a:ext>
            </a:extLst>
          </p:cNvPr>
          <p:cNvSpPr>
            <a:spLocks noGrp="1"/>
          </p:cNvSpPr>
          <p:nvPr>
            <p:ph idx="1"/>
          </p:nvPr>
        </p:nvSpPr>
        <p:spPr>
          <a:xfrm>
            <a:off x="477078" y="1188721"/>
            <a:ext cx="11027534" cy="5290456"/>
          </a:xfrm>
        </p:spPr>
        <p:txBody>
          <a:bodyPr>
            <a:normAutofit/>
          </a:bodyPr>
          <a:lstStyle/>
          <a:p>
            <a:pPr marL="942975" marR="0" lvl="1" indent="-742950" algn="just" defTabSz="914400" rtl="0" eaLnBrk="1" fontAlgn="base" latinLnBrk="0" hangingPunct="1">
              <a:lnSpc>
                <a:spcPct val="90000"/>
              </a:lnSpc>
              <a:spcBef>
                <a:spcPts val="0"/>
              </a:spcBef>
              <a:buClr>
                <a:srgbClr val="E48312"/>
              </a:buClr>
              <a:buSzTx/>
              <a:buFont typeface="Calibri" panose="020F0502020204030204" pitchFamily="34" charset="0"/>
              <a:buAutoNum type="arabicPeriod"/>
              <a:tabLst/>
              <a:defRPr/>
            </a:pPr>
            <a:r>
              <a:rPr kumimoji="0" lang="ru-RU" altLang="ru-RU"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Духовно-нравственные ориентиры в жизни человека </a:t>
            </a:r>
            <a:r>
              <a:rPr kumimoji="0" lang="ru-RU" altLang="ru-RU" sz="24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(1.1. Внутренний мир человека и его личностные качества. 1.2. Отношение человека к другому человеку (окружению), нравственные идеалы и выбор между добром и злом. 1.3. Познание человеком самого себя. 1.4. Свобода человека и ее ограничения). </a:t>
            </a:r>
          </a:p>
          <a:p>
            <a:pPr marL="942975" marR="0" lvl="1" indent="-742950" algn="just" defTabSz="914400" rtl="0" eaLnBrk="1" fontAlgn="base" latinLnBrk="0" hangingPunct="1">
              <a:lnSpc>
                <a:spcPct val="90000"/>
              </a:lnSpc>
              <a:spcBef>
                <a:spcPts val="0"/>
              </a:spcBef>
              <a:buClr>
                <a:srgbClr val="E48312"/>
              </a:buClr>
              <a:buSzTx/>
              <a:buFont typeface="Calibri" panose="020F0502020204030204" pitchFamily="34" charset="0"/>
              <a:buAutoNum type="arabicPeriod"/>
              <a:tabLst/>
              <a:defRPr/>
            </a:pPr>
            <a:r>
              <a:rPr kumimoji="0" lang="ru-RU" altLang="ru-RU" sz="24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Семья, общество, Отечество в жизни человека (2.1. Семья, род; семейные ценности и традиции. 2.2. Человек и общество. 2.3. Родина, государство, гражданская позиция человека)</a:t>
            </a:r>
          </a:p>
          <a:p>
            <a:pPr marL="942975" marR="0" lvl="1" indent="-742950" algn="just" defTabSz="914400" rtl="0" eaLnBrk="1" fontAlgn="base" latinLnBrk="0" hangingPunct="1">
              <a:lnSpc>
                <a:spcPct val="90000"/>
              </a:lnSpc>
              <a:spcBef>
                <a:spcPts val="0"/>
              </a:spcBef>
              <a:buClr>
                <a:srgbClr val="E48312"/>
              </a:buClr>
              <a:buSzTx/>
              <a:buFont typeface="Calibri" panose="020F0502020204030204" pitchFamily="34" charset="0"/>
              <a:buAutoNum type="arabicPeriod"/>
              <a:tabLst/>
              <a:defRPr/>
            </a:pPr>
            <a:r>
              <a:rPr kumimoji="0" lang="ru-RU" altLang="ru-RU" sz="24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Природа и культура в жизни человека (3.1. Природа и человек. 3.2. Наука и человек. 3.3. Искусство и человек).</a:t>
            </a:r>
            <a:endParaRPr lang="ru-RU" sz="2400" dirty="0">
              <a:solidFill>
                <a:schemeClr val="tx1"/>
              </a:solidFill>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 xmlns:a16="http://schemas.microsoft.com/office/drawing/2014/main" id="{3475BD4D-C999-4D17-9CA3-114F022A5A23}"/>
              </a:ext>
            </a:extLst>
          </p:cNvPr>
          <p:cNvPicPr>
            <a:picLocks noChangeAspect="1"/>
          </p:cNvPicPr>
          <p:nvPr/>
        </p:nvPicPr>
        <p:blipFill>
          <a:blip r:embed="rId2"/>
          <a:stretch>
            <a:fillRect/>
          </a:stretch>
        </p:blipFill>
        <p:spPr>
          <a:xfrm>
            <a:off x="8399315" y="4465983"/>
            <a:ext cx="3550479" cy="2218394"/>
          </a:xfrm>
          <a:prstGeom prst="rect">
            <a:avLst/>
          </a:prstGeom>
        </p:spPr>
      </p:pic>
    </p:spTree>
    <p:extLst>
      <p:ext uri="{BB962C8B-B14F-4D97-AF65-F5344CB8AC3E}">
        <p14:creationId xmlns:p14="http://schemas.microsoft.com/office/powerpoint/2010/main" val="48174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1BFF8C9-6D1D-40F2-A7ED-9854446C6E29}"/>
              </a:ext>
            </a:extLst>
          </p:cNvPr>
          <p:cNvSpPr>
            <a:spLocks noGrp="1"/>
          </p:cNvSpPr>
          <p:nvPr>
            <p:ph type="title"/>
          </p:nvPr>
        </p:nvSpPr>
        <p:spPr>
          <a:xfrm>
            <a:off x="2592925" y="265043"/>
            <a:ext cx="8911687" cy="1232453"/>
          </a:xfrm>
        </p:spPr>
        <p:txBody>
          <a:bodyPr>
            <a:normAutofit/>
          </a:bodyPr>
          <a:lstStyle/>
          <a:p>
            <a:pPr algn="ctr"/>
            <a:r>
              <a:rPr lang="ru-RU" b="1" dirty="0">
                <a:solidFill>
                  <a:schemeClr val="tx1"/>
                </a:solidFill>
                <a:latin typeface="Times New Roman" panose="02020603050405020304" pitchFamily="18" charset="0"/>
              </a:rPr>
              <a:t>Раздел 1. Духовно-нравственные ориентиры в жизни человека</a:t>
            </a:r>
            <a:endParaRPr lang="ru-RU" dirty="0">
              <a:solidFill>
                <a:schemeClr val="tx1"/>
              </a:solidFill>
            </a:endParaRPr>
          </a:p>
        </p:txBody>
      </p:sp>
      <p:sp>
        <p:nvSpPr>
          <p:cNvPr id="3" name="Объект 2">
            <a:extLst>
              <a:ext uri="{FF2B5EF4-FFF2-40B4-BE49-F238E27FC236}">
                <a16:creationId xmlns="" xmlns:a16="http://schemas.microsoft.com/office/drawing/2014/main" id="{70675B38-7621-47B5-AAA6-F08308F57C57}"/>
              </a:ext>
            </a:extLst>
          </p:cNvPr>
          <p:cNvSpPr>
            <a:spLocks noGrp="1"/>
          </p:cNvSpPr>
          <p:nvPr>
            <p:ph idx="1"/>
          </p:nvPr>
        </p:nvSpPr>
        <p:spPr>
          <a:xfrm>
            <a:off x="516835" y="1497497"/>
            <a:ext cx="11198087" cy="4956312"/>
          </a:xfrm>
        </p:spPr>
        <p:txBody>
          <a:bodyPr>
            <a:normAutofit/>
          </a:bodyPr>
          <a:lstStyle/>
          <a:p>
            <a:pPr algn="just"/>
            <a:r>
              <a:rPr lang="ru-RU" sz="2400" b="0" i="0" dirty="0">
                <a:solidFill>
                  <a:schemeClr val="tx1"/>
                </a:solidFill>
                <a:effectLst/>
                <a:latin typeface="Times New Roman" panose="02020603050405020304" pitchFamily="18" charset="0"/>
                <a:cs typeface="Times New Roman" panose="02020603050405020304" pitchFamily="18" charset="0"/>
              </a:rPr>
              <a:t>Темы этого раздела:</a:t>
            </a:r>
          </a:p>
          <a:p>
            <a:pPr marL="0" indent="0" algn="just">
              <a:buNone/>
            </a:pPr>
            <a:r>
              <a:rPr lang="ru-RU" sz="2400" b="0" i="0" dirty="0">
                <a:solidFill>
                  <a:schemeClr val="tx1"/>
                </a:solidFill>
                <a:effectLst/>
                <a:latin typeface="Times New Roman" panose="02020603050405020304" pitchFamily="18" charset="0"/>
                <a:cs typeface="Times New Roman" panose="02020603050405020304" pitchFamily="18" charset="0"/>
              </a:rPr>
              <a:t>→ связаны с вопросами, которые человек задаёт себе сам, в том числе в ситуации нравственного выбора;</a:t>
            </a:r>
          </a:p>
          <a:p>
            <a:pPr marL="0" indent="0" algn="just">
              <a:buNone/>
            </a:pPr>
            <a:r>
              <a:rPr lang="ru-RU" sz="2400" b="0" i="0" dirty="0">
                <a:solidFill>
                  <a:schemeClr val="tx1"/>
                </a:solidFill>
                <a:effectLst/>
                <a:latin typeface="Times New Roman" panose="02020603050405020304" pitchFamily="18" charset="0"/>
                <a:cs typeface="Times New Roman" panose="02020603050405020304" pitchFamily="18" charset="0"/>
              </a:rPr>
              <a:t>→ нацеливают на рассуждение о нравственных идеалах и моральных нормах, сиюминутном и вечном, добре и зле, о свободе и ответственности;</a:t>
            </a:r>
          </a:p>
          <a:p>
            <a:pPr marL="0" indent="0" algn="just">
              <a:buNone/>
            </a:pPr>
            <a:r>
              <a:rPr lang="ru-RU" sz="2400" b="0" i="0" dirty="0">
                <a:solidFill>
                  <a:schemeClr val="tx1"/>
                </a:solidFill>
                <a:effectLst/>
                <a:latin typeface="Times New Roman" panose="02020603050405020304" pitchFamily="18" charset="0"/>
                <a:cs typeface="Times New Roman" panose="02020603050405020304" pitchFamily="18" charset="0"/>
              </a:rPr>
              <a:t>→ касаются размышлений о смысле жизни, гуманном и антигуманном поступках, их мотивах, причинах внутреннего разлада и об угрызениях совести;</a:t>
            </a:r>
          </a:p>
          <a:p>
            <a:pPr marL="0" indent="0" algn="just">
              <a:buNone/>
            </a:pPr>
            <a:r>
              <a:rPr lang="ru-RU" sz="2400" b="0" i="0" dirty="0">
                <a:solidFill>
                  <a:schemeClr val="tx1"/>
                </a:solidFill>
                <a:effectLst/>
                <a:latin typeface="Times New Roman" panose="02020603050405020304" pitchFamily="18" charset="0"/>
                <a:cs typeface="Times New Roman" panose="02020603050405020304" pitchFamily="18" charset="0"/>
              </a:rPr>
              <a:t>→ позволяют задуматься об образе жизни человека, о выборе им жизненного пути, значимой цели и средствах её достижения, любви и дружбе;</a:t>
            </a:r>
          </a:p>
          <a:p>
            <a:pPr marL="0" indent="0" algn="just">
              <a:buNone/>
            </a:pPr>
            <a:r>
              <a:rPr lang="ru-RU" sz="2400" b="0" i="0" dirty="0">
                <a:solidFill>
                  <a:schemeClr val="tx1"/>
                </a:solidFill>
                <a:effectLst/>
                <a:latin typeface="Times New Roman" panose="02020603050405020304" pitchFamily="18" charset="0"/>
                <a:cs typeface="Times New Roman" panose="02020603050405020304" pitchFamily="18" charset="0"/>
              </a:rPr>
              <a:t>→ побуждают к самоанализу, осмыслению опыта других людей (или поступков литературных героев), стремящихся понять себя.</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014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95F0165-AD02-4779-8884-4A69D22155BF}"/>
              </a:ext>
            </a:extLst>
          </p:cNvPr>
          <p:cNvSpPr>
            <a:spLocks noGrp="1"/>
          </p:cNvSpPr>
          <p:nvPr>
            <p:ph type="title"/>
          </p:nvPr>
        </p:nvSpPr>
        <p:spPr>
          <a:xfrm>
            <a:off x="2592925" y="624110"/>
            <a:ext cx="8911687" cy="1204690"/>
          </a:xfrm>
        </p:spPr>
        <p:txBody>
          <a:bodyPr/>
          <a:lstStyle/>
          <a:p>
            <a:pPr algn="ctr"/>
            <a:r>
              <a:rPr lang="ru-RU" b="1" dirty="0">
                <a:solidFill>
                  <a:schemeClr val="tx1"/>
                </a:solidFill>
                <a:latin typeface="Times New Roman" panose="02020603050405020304" pitchFamily="18" charset="0"/>
              </a:rPr>
              <a:t>Раздел 2. Семья, общество, Отечество в жизни человека</a:t>
            </a:r>
            <a:endParaRPr lang="ru-RU" dirty="0">
              <a:solidFill>
                <a:schemeClr val="tx1"/>
              </a:solidFill>
            </a:endParaRPr>
          </a:p>
        </p:txBody>
      </p:sp>
      <p:sp>
        <p:nvSpPr>
          <p:cNvPr id="3" name="Объект 2">
            <a:extLst>
              <a:ext uri="{FF2B5EF4-FFF2-40B4-BE49-F238E27FC236}">
                <a16:creationId xmlns="" xmlns:a16="http://schemas.microsoft.com/office/drawing/2014/main" id="{5C0EF18B-DFFC-4C81-9605-A78DA201AED5}"/>
              </a:ext>
            </a:extLst>
          </p:cNvPr>
          <p:cNvSpPr>
            <a:spLocks noGrp="1"/>
          </p:cNvSpPr>
          <p:nvPr>
            <p:ph idx="1"/>
          </p:nvPr>
        </p:nvSpPr>
        <p:spPr>
          <a:xfrm>
            <a:off x="622851" y="1828801"/>
            <a:ext cx="11012557" cy="4518990"/>
          </a:xfrm>
        </p:spPr>
        <p:txBody>
          <a:bodyPr>
            <a:noAutofit/>
          </a:bodyPr>
          <a:lstStyle/>
          <a:p>
            <a:pPr algn="just">
              <a:spcBef>
                <a:spcPts val="0"/>
              </a:spcBef>
            </a:pPr>
            <a:r>
              <a:rPr lang="ru-RU" sz="2400" b="0" i="0" dirty="0">
                <a:solidFill>
                  <a:schemeClr val="tx1"/>
                </a:solidFill>
                <a:effectLst/>
                <a:latin typeface="Times New Roman" panose="02020603050405020304" pitchFamily="18" charset="0"/>
                <a:cs typeface="Times New Roman" panose="02020603050405020304" pitchFamily="18" charset="0"/>
              </a:rPr>
              <a:t>Темы этого раздела:</a:t>
            </a:r>
          </a:p>
          <a:p>
            <a:pPr marL="0" indent="0" algn="just">
              <a:spcBef>
                <a:spcPts val="0"/>
              </a:spcBef>
              <a:buNone/>
            </a:pPr>
            <a:r>
              <a:rPr lang="ru-RU" sz="2400" b="0" i="0" dirty="0">
                <a:solidFill>
                  <a:schemeClr val="tx1"/>
                </a:solidFill>
                <a:effectLst/>
                <a:latin typeface="Times New Roman" panose="02020603050405020304" pitchFamily="18" charset="0"/>
                <a:cs typeface="Times New Roman" panose="02020603050405020304" pitchFamily="18" charset="0"/>
              </a:rPr>
              <a:t>→ связаны со взглядом на человека как представителя семьи, социума, народа, поколения, эпохи;</a:t>
            </a:r>
          </a:p>
          <a:p>
            <a:pPr marL="0" indent="0" algn="just">
              <a:spcBef>
                <a:spcPts val="0"/>
              </a:spcBef>
              <a:buNone/>
            </a:pPr>
            <a:r>
              <a:rPr lang="ru-RU" sz="2400" b="0" i="0" dirty="0">
                <a:solidFill>
                  <a:schemeClr val="tx1"/>
                </a:solidFill>
                <a:effectLst/>
                <a:latin typeface="Times New Roman" panose="02020603050405020304" pitchFamily="18" charset="0"/>
                <a:cs typeface="Times New Roman" panose="02020603050405020304" pitchFamily="18" charset="0"/>
              </a:rPr>
              <a:t>→ нацеливают на размышление о семейных и общественных ценностях, традициях и обычаях, межличностных отношениях и влиянии среды на человека;</a:t>
            </a:r>
          </a:p>
          <a:p>
            <a:pPr marL="0" indent="0" algn="just">
              <a:spcBef>
                <a:spcPts val="0"/>
              </a:spcBef>
              <a:buNone/>
            </a:pPr>
            <a:r>
              <a:rPr lang="ru-RU" sz="2400" b="0" i="0" dirty="0">
                <a:solidFill>
                  <a:schemeClr val="tx1"/>
                </a:solidFill>
                <a:effectLst/>
                <a:latin typeface="Times New Roman" panose="02020603050405020304" pitchFamily="18" charset="0"/>
                <a:cs typeface="Times New Roman" panose="02020603050405020304" pitchFamily="18" charset="0"/>
              </a:rPr>
              <a:t>→ касаются вопросов исторического времени, гражданских идеалов, важности сохранения исторической памяти, роли личности в истории;</a:t>
            </a:r>
          </a:p>
          <a:p>
            <a:pPr marL="0" indent="0" algn="just">
              <a:spcBef>
                <a:spcPts val="0"/>
              </a:spcBef>
              <a:buNone/>
            </a:pPr>
            <a:r>
              <a:rPr lang="ru-RU" sz="2400" b="0" i="0" dirty="0">
                <a:solidFill>
                  <a:schemeClr val="tx1"/>
                </a:solidFill>
                <a:effectLst/>
                <a:latin typeface="Times New Roman" panose="02020603050405020304" pitchFamily="18" charset="0"/>
                <a:cs typeface="Times New Roman" panose="02020603050405020304" pitchFamily="18" charset="0"/>
              </a:rPr>
              <a:t>→ позволяют задуматься о славе и бесславии, личном и общественном, своём вкладе в общественный прогресс;</a:t>
            </a:r>
          </a:p>
          <a:p>
            <a:pPr marL="0" indent="0" algn="just">
              <a:spcBef>
                <a:spcPts val="0"/>
              </a:spcBef>
              <a:buNone/>
            </a:pPr>
            <a:r>
              <a:rPr lang="ru-RU" sz="2400" b="0" i="0" dirty="0">
                <a:solidFill>
                  <a:schemeClr val="tx1"/>
                </a:solidFill>
                <a:effectLst/>
                <a:latin typeface="Times New Roman" panose="02020603050405020304" pitchFamily="18" charset="0"/>
                <a:cs typeface="Times New Roman" panose="02020603050405020304" pitchFamily="18" charset="0"/>
              </a:rPr>
              <a:t>→ побуждают рассуждать об образовании и о воспитании, споре поколений и об общественном благополучии, о народном подвиге и направлениях развития общества.</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088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971BB45-8E1C-4D58-89CF-BE9C737B0B98}"/>
              </a:ext>
            </a:extLst>
          </p:cNvPr>
          <p:cNvSpPr>
            <a:spLocks noGrp="1"/>
          </p:cNvSpPr>
          <p:nvPr>
            <p:ph type="title"/>
          </p:nvPr>
        </p:nvSpPr>
        <p:spPr>
          <a:xfrm>
            <a:off x="2014331" y="624111"/>
            <a:ext cx="9490282" cy="740864"/>
          </a:xfrm>
        </p:spPr>
        <p:txBody>
          <a:bodyPr>
            <a:normAutofit fontScale="90000"/>
          </a:bodyPr>
          <a:lstStyle/>
          <a:p>
            <a:pPr algn="ctr"/>
            <a:r>
              <a:rPr lang="ru-RU" b="1" dirty="0">
                <a:solidFill>
                  <a:srgbClr val="444444"/>
                </a:solidFill>
                <a:latin typeface="Times New Roman" panose="02020603050405020304" pitchFamily="18" charset="0"/>
              </a:rPr>
              <a:t>Раздел 3. Природа и культура в жизни человека</a:t>
            </a:r>
            <a:endParaRPr lang="ru-RU" dirty="0"/>
          </a:p>
        </p:txBody>
      </p:sp>
      <p:sp>
        <p:nvSpPr>
          <p:cNvPr id="3" name="Объект 2">
            <a:extLst>
              <a:ext uri="{FF2B5EF4-FFF2-40B4-BE49-F238E27FC236}">
                <a16:creationId xmlns="" xmlns:a16="http://schemas.microsoft.com/office/drawing/2014/main" id="{DB541A4F-9A9C-4EF4-9D59-71920BF05ECA}"/>
              </a:ext>
            </a:extLst>
          </p:cNvPr>
          <p:cNvSpPr>
            <a:spLocks noGrp="1"/>
          </p:cNvSpPr>
          <p:nvPr>
            <p:ph idx="1"/>
          </p:nvPr>
        </p:nvSpPr>
        <p:spPr>
          <a:xfrm>
            <a:off x="357809" y="1364975"/>
            <a:ext cx="11489633" cy="5035825"/>
          </a:xfrm>
        </p:spPr>
        <p:txBody>
          <a:bodyPr>
            <a:noAutofit/>
          </a:bodyPr>
          <a:lstStyle/>
          <a:p>
            <a:pPr algn="just"/>
            <a:r>
              <a:rPr lang="ru-RU" sz="2400" b="0" i="0" dirty="0">
                <a:solidFill>
                  <a:srgbClr val="444444"/>
                </a:solidFill>
                <a:effectLst/>
                <a:latin typeface="Times New Roman" panose="02020603050405020304" pitchFamily="18" charset="0"/>
                <a:cs typeface="Times New Roman" panose="02020603050405020304" pitchFamily="18" charset="0"/>
              </a:rPr>
              <a:t>Темы этого раздела:</a:t>
            </a:r>
          </a:p>
          <a:p>
            <a:pPr marL="0" indent="0" algn="just">
              <a:buNone/>
            </a:pPr>
            <a:r>
              <a:rPr lang="ru-RU" sz="2400" b="0" i="0" dirty="0">
                <a:solidFill>
                  <a:srgbClr val="444444"/>
                </a:solidFill>
                <a:effectLst/>
                <a:latin typeface="Times New Roman" panose="02020603050405020304" pitchFamily="18" charset="0"/>
                <a:cs typeface="Times New Roman" panose="02020603050405020304" pitchFamily="18" charset="0"/>
              </a:rPr>
              <a:t>→ связаны с философскими, социальными, этическими, эстетическими проблемами, вопросами экологии;</a:t>
            </a:r>
          </a:p>
          <a:p>
            <a:pPr marL="0" indent="0" algn="just">
              <a:buNone/>
            </a:pPr>
            <a:r>
              <a:rPr lang="ru-RU" sz="2400" b="0" i="0" dirty="0">
                <a:solidFill>
                  <a:srgbClr val="444444"/>
                </a:solidFill>
                <a:effectLst/>
                <a:latin typeface="Times New Roman" panose="02020603050405020304" pitchFamily="18" charset="0"/>
                <a:cs typeface="Times New Roman" panose="02020603050405020304" pitchFamily="18" charset="0"/>
              </a:rPr>
              <a:t>→ нацеливают на рассуждение об искусстве и науке, о феномене таланта, ценности художественного творчества и научного поиска, о собственных предпочтениях или интересах в области искусства и науки;</a:t>
            </a:r>
          </a:p>
          <a:p>
            <a:pPr marL="0" indent="0" algn="just">
              <a:buNone/>
            </a:pPr>
            <a:r>
              <a:rPr lang="ru-RU" sz="2400" b="0" i="0" dirty="0">
                <a:solidFill>
                  <a:srgbClr val="444444"/>
                </a:solidFill>
                <a:effectLst/>
                <a:latin typeface="Times New Roman" panose="02020603050405020304" pitchFamily="18" charset="0"/>
                <a:cs typeface="Times New Roman" panose="02020603050405020304" pitchFamily="18" charset="0"/>
              </a:rPr>
              <a:t>→ касаются миссии художника и ответственности человека науки, значения великих творений искусства и научных открытий (в том числе в связи с юбилейными датами);</a:t>
            </a:r>
          </a:p>
          <a:p>
            <a:pPr marL="0" indent="0" algn="just">
              <a:buNone/>
            </a:pPr>
            <a:r>
              <a:rPr lang="ru-RU" sz="2400" b="0" i="0" dirty="0">
                <a:solidFill>
                  <a:srgbClr val="444444"/>
                </a:solidFill>
                <a:effectLst/>
                <a:latin typeface="Times New Roman" panose="02020603050405020304" pitchFamily="18" charset="0"/>
                <a:cs typeface="Times New Roman" panose="02020603050405020304" pitchFamily="18" charset="0"/>
              </a:rPr>
              <a:t>→ позволяют осмысливать роль культуры в жизни человека, важность исторической памяти, сохранения традиционных ценностей;</a:t>
            </a:r>
          </a:p>
          <a:p>
            <a:pPr marL="0" indent="0" algn="just">
              <a:buNone/>
            </a:pPr>
            <a:r>
              <a:rPr lang="ru-RU" sz="2400" b="0" i="0" dirty="0">
                <a:solidFill>
                  <a:srgbClr val="444444"/>
                </a:solidFill>
                <a:effectLst/>
                <a:latin typeface="Times New Roman" panose="02020603050405020304" pitchFamily="18" charset="0"/>
                <a:cs typeface="Times New Roman" panose="02020603050405020304" pitchFamily="18" charset="0"/>
              </a:rPr>
              <a:t>→ побуждают задуматься о взаимодействии человека и природы, направлениях развития культуры, влиянии искусства и новых технологий на человека.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689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51352EB-CD59-43F5-876C-8FD05C210573}"/>
              </a:ext>
            </a:extLst>
          </p:cNvPr>
          <p:cNvSpPr>
            <a:spLocks noGrp="1"/>
          </p:cNvSpPr>
          <p:nvPr>
            <p:ph type="title"/>
          </p:nvPr>
        </p:nvSpPr>
        <p:spPr>
          <a:xfrm>
            <a:off x="2592925" y="624110"/>
            <a:ext cx="8911687" cy="674603"/>
          </a:xfrm>
        </p:spPr>
        <p:txBody>
          <a:bodyPr/>
          <a:lstStyle/>
          <a:p>
            <a:pPr algn="ctr"/>
            <a:r>
              <a:rPr lang="ru-RU" b="1" dirty="0">
                <a:solidFill>
                  <a:srgbClr val="444444"/>
                </a:solidFill>
                <a:latin typeface="Times New Roman" panose="02020603050405020304" pitchFamily="18" charset="0"/>
              </a:rPr>
              <a:t>Образец комплекта тем</a:t>
            </a:r>
            <a:endParaRPr lang="ru-RU" dirty="0"/>
          </a:p>
        </p:txBody>
      </p:sp>
      <p:sp>
        <p:nvSpPr>
          <p:cNvPr id="3" name="Объект 2">
            <a:extLst>
              <a:ext uri="{FF2B5EF4-FFF2-40B4-BE49-F238E27FC236}">
                <a16:creationId xmlns="" xmlns:a16="http://schemas.microsoft.com/office/drawing/2014/main" id="{20FC3C9C-DBB5-4A9E-9DB2-9A1278217BA8}"/>
              </a:ext>
            </a:extLst>
          </p:cNvPr>
          <p:cNvSpPr>
            <a:spLocks noGrp="1"/>
          </p:cNvSpPr>
          <p:nvPr>
            <p:ph idx="1"/>
          </p:nvPr>
        </p:nvSpPr>
        <p:spPr>
          <a:xfrm>
            <a:off x="887895" y="1417983"/>
            <a:ext cx="10946295" cy="4815907"/>
          </a:xfrm>
        </p:spPr>
        <p:txBody>
          <a:bodyPr>
            <a:normAutofit/>
          </a:bodyPr>
          <a:lstStyle/>
          <a:p>
            <a:pPr algn="just"/>
            <a:r>
              <a:rPr lang="ru-RU" sz="2400" b="1" i="0" dirty="0">
                <a:solidFill>
                  <a:schemeClr val="tx1"/>
                </a:solidFill>
                <a:effectLst/>
                <a:latin typeface="Times New Roman" panose="02020603050405020304" pitchFamily="18" charset="0"/>
                <a:cs typeface="Times New Roman" panose="02020603050405020304" pitchFamily="18" charset="0"/>
              </a:rPr>
              <a:t>Каждый комплект будет состоять из шести тем – по две темы из каждого раздела банка.</a:t>
            </a:r>
          </a:p>
          <a:p>
            <a:pPr algn="just">
              <a:buAutoNum type="arabicPeriod"/>
            </a:pPr>
            <a:r>
              <a:rPr lang="ru-RU" sz="2400" b="0" i="0" dirty="0">
                <a:solidFill>
                  <a:schemeClr val="tx1"/>
                </a:solidFill>
                <a:effectLst/>
                <a:latin typeface="Times New Roman" panose="02020603050405020304" pitchFamily="18" charset="0"/>
                <a:cs typeface="Times New Roman" panose="02020603050405020304" pitchFamily="18" charset="0"/>
              </a:rPr>
              <a:t>Как, по-Вашему, связаны понятия чести и совести?</a:t>
            </a:r>
          </a:p>
          <a:p>
            <a:pPr algn="just">
              <a:buAutoNum type="arabicPeriod"/>
            </a:pPr>
            <a:r>
              <a:rPr lang="ru-RU" sz="2400" b="0" i="0" dirty="0">
                <a:solidFill>
                  <a:schemeClr val="tx1"/>
                </a:solidFill>
                <a:effectLst/>
                <a:latin typeface="Times New Roman" panose="02020603050405020304" pitchFamily="18" charset="0"/>
                <a:cs typeface="Times New Roman" panose="02020603050405020304" pitchFamily="18" charset="0"/>
              </a:rPr>
              <a:t>Что Вы вкладываете в понятие «счастье»?</a:t>
            </a:r>
          </a:p>
          <a:p>
            <a:pPr algn="just">
              <a:buAutoNum type="arabicPeriod"/>
            </a:pPr>
            <a:r>
              <a:rPr lang="ru-RU" sz="2400" b="0" i="0" dirty="0">
                <a:solidFill>
                  <a:schemeClr val="tx1"/>
                </a:solidFill>
                <a:effectLst/>
                <a:latin typeface="Times New Roman" panose="02020603050405020304" pitchFamily="18" charset="0"/>
                <a:cs typeface="Times New Roman" panose="02020603050405020304" pitchFamily="18" charset="0"/>
              </a:rPr>
              <a:t>Семейные ценности и их место в жизни человека.</a:t>
            </a:r>
          </a:p>
          <a:p>
            <a:pPr algn="just">
              <a:buAutoNum type="arabicPeriod"/>
            </a:pPr>
            <a:r>
              <a:rPr lang="ru-RU" sz="2400" b="0" i="0" dirty="0">
                <a:solidFill>
                  <a:schemeClr val="tx1"/>
                </a:solidFill>
                <a:effectLst/>
                <a:latin typeface="Times New Roman" panose="02020603050405020304" pitchFamily="18" charset="0"/>
                <a:cs typeface="Times New Roman" panose="02020603050405020304" pitchFamily="18" charset="0"/>
              </a:rPr>
              <a:t>В чём может проявляться любовь к Отечеству?</a:t>
            </a:r>
          </a:p>
          <a:p>
            <a:pPr algn="just">
              <a:buAutoNum type="arabicPeriod"/>
            </a:pPr>
            <a:r>
              <a:rPr lang="ru-RU" sz="2400" b="0" i="0" dirty="0">
                <a:solidFill>
                  <a:schemeClr val="tx1"/>
                </a:solidFill>
                <a:effectLst/>
                <a:latin typeface="Times New Roman" panose="02020603050405020304" pitchFamily="18" charset="0"/>
                <a:cs typeface="Times New Roman" panose="02020603050405020304" pitchFamily="18" charset="0"/>
              </a:rPr>
              <a:t>Способно ли, с Вашей точки зрения, явление культуры (книга, музыкальное произведение, фильм, спектакль) изменить взгляды человека на жизнь?</a:t>
            </a:r>
          </a:p>
          <a:p>
            <a:pPr algn="just">
              <a:buAutoNum type="arabicPeriod"/>
            </a:pPr>
            <a:r>
              <a:rPr lang="ru-RU" sz="2400" b="0" i="0" dirty="0">
                <a:solidFill>
                  <a:schemeClr val="tx1"/>
                </a:solidFill>
                <a:effectLst/>
                <a:latin typeface="Times New Roman" panose="02020603050405020304" pitchFamily="18" charset="0"/>
                <a:cs typeface="Times New Roman" panose="02020603050405020304" pitchFamily="18" charset="0"/>
              </a:rPr>
              <a:t>Чему человек может научиться у природы?</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324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AA9E7AA-8C89-49CE-A0A2-E0956C21FFCA}"/>
              </a:ext>
            </a:extLst>
          </p:cNvPr>
          <p:cNvSpPr>
            <a:spLocks noGrp="1"/>
          </p:cNvSpPr>
          <p:nvPr>
            <p:ph type="title"/>
          </p:nvPr>
        </p:nvSpPr>
        <p:spPr>
          <a:xfrm>
            <a:off x="2592925" y="624110"/>
            <a:ext cx="8911687" cy="747490"/>
          </a:xfrm>
        </p:spPr>
        <p:txBody>
          <a:bodyPr/>
          <a:lstStyle/>
          <a:p>
            <a:pPr algn="ctr"/>
            <a:r>
              <a:rPr lang="ru-RU" dirty="0">
                <a:latin typeface="Times New Roman" panose="02020603050405020304" pitchFamily="18" charset="0"/>
                <a:cs typeface="Times New Roman" panose="02020603050405020304" pitchFamily="18" charset="0"/>
              </a:rPr>
              <a:t>Критерии оценивания</a:t>
            </a:r>
          </a:p>
        </p:txBody>
      </p:sp>
      <p:sp>
        <p:nvSpPr>
          <p:cNvPr id="3" name="Объект 2">
            <a:extLst>
              <a:ext uri="{FF2B5EF4-FFF2-40B4-BE49-F238E27FC236}">
                <a16:creationId xmlns="" xmlns:a16="http://schemas.microsoft.com/office/drawing/2014/main" id="{E5ADCE25-B4DA-4E72-9023-2C8B7031900B}"/>
              </a:ext>
            </a:extLst>
          </p:cNvPr>
          <p:cNvSpPr>
            <a:spLocks noGrp="1"/>
          </p:cNvSpPr>
          <p:nvPr>
            <p:ph idx="1"/>
          </p:nvPr>
        </p:nvSpPr>
        <p:spPr>
          <a:xfrm>
            <a:off x="1463040" y="1371600"/>
            <a:ext cx="10041572" cy="4539622"/>
          </a:xfrm>
        </p:spPr>
        <p:txBody>
          <a:bodyPr>
            <a:normAutofit/>
          </a:bodyPr>
          <a:lstStyle/>
          <a:p>
            <a:pPr algn="just" fontAlgn="base"/>
            <a:r>
              <a:rPr lang="ru-RU" sz="2400" b="0" i="0" dirty="0">
                <a:solidFill>
                  <a:schemeClr val="tx1"/>
                </a:solidFill>
                <a:effectLst/>
                <a:latin typeface="Times New Roman" panose="02020603050405020304" pitchFamily="18" charset="0"/>
              </a:rPr>
              <a:t>Требование № 1. Объем итогового сочинения </a:t>
            </a:r>
          </a:p>
          <a:p>
            <a:pPr algn="just" fontAlgn="base"/>
            <a:r>
              <a:rPr lang="ru-RU" sz="2400" b="0" i="0" dirty="0">
                <a:solidFill>
                  <a:schemeClr val="tx1"/>
                </a:solidFill>
                <a:effectLst/>
                <a:latin typeface="Times New Roman" panose="02020603050405020304" pitchFamily="18" charset="0"/>
              </a:rPr>
              <a:t>Требование № 2. Самостоятельность написания итогового сочинения</a:t>
            </a:r>
          </a:p>
          <a:p>
            <a:pPr algn="just" fontAlgn="base"/>
            <a:r>
              <a:rPr lang="ru-RU" sz="2400" b="0" i="0" dirty="0">
                <a:solidFill>
                  <a:schemeClr val="tx1"/>
                </a:solidFill>
                <a:effectLst/>
                <a:latin typeface="Times New Roman" panose="02020603050405020304" pitchFamily="18" charset="0"/>
              </a:rPr>
              <a:t>Итоговое сочинение, соответствующее установленным требованиям, оценивается по критериям: </a:t>
            </a:r>
          </a:p>
          <a:p>
            <a:pPr marL="0" indent="0" algn="just" fontAlgn="base">
              <a:buNone/>
            </a:pPr>
            <a:r>
              <a:rPr lang="ru-RU" sz="2400" b="0" i="0" dirty="0">
                <a:solidFill>
                  <a:schemeClr val="tx1"/>
                </a:solidFill>
                <a:effectLst/>
                <a:latin typeface="Times New Roman" panose="02020603050405020304" pitchFamily="18" charset="0"/>
              </a:rPr>
              <a:t>1. Соответствие теме; </a:t>
            </a:r>
          </a:p>
          <a:p>
            <a:pPr marL="0" indent="0" algn="just" fontAlgn="base">
              <a:buNone/>
            </a:pPr>
            <a:r>
              <a:rPr lang="ru-RU" sz="2400" b="0" i="0" dirty="0">
                <a:solidFill>
                  <a:schemeClr val="tx1"/>
                </a:solidFill>
                <a:effectLst/>
                <a:latin typeface="Times New Roman" panose="02020603050405020304" pitchFamily="18" charset="0"/>
              </a:rPr>
              <a:t>2. Аргументация. Привлечение литературного материала; </a:t>
            </a:r>
          </a:p>
          <a:p>
            <a:pPr marL="0" indent="0" algn="just" fontAlgn="base">
              <a:buNone/>
            </a:pPr>
            <a:r>
              <a:rPr lang="ru-RU" sz="2400" b="0" i="0" dirty="0">
                <a:solidFill>
                  <a:schemeClr val="tx1"/>
                </a:solidFill>
                <a:effectLst/>
                <a:latin typeface="Times New Roman" panose="02020603050405020304" pitchFamily="18" charset="0"/>
              </a:rPr>
              <a:t>3. Композиция и логика рассуждения; </a:t>
            </a:r>
          </a:p>
          <a:p>
            <a:pPr marL="0" indent="0" algn="just" fontAlgn="base">
              <a:buNone/>
            </a:pPr>
            <a:r>
              <a:rPr lang="ru-RU" sz="2400" b="0" i="0" dirty="0">
                <a:solidFill>
                  <a:schemeClr val="tx1"/>
                </a:solidFill>
                <a:effectLst/>
                <a:latin typeface="Times New Roman" panose="02020603050405020304" pitchFamily="18" charset="0"/>
              </a:rPr>
              <a:t>4. Качество письменной речи; </a:t>
            </a:r>
          </a:p>
          <a:p>
            <a:pPr marL="0" indent="0" algn="just" fontAlgn="base">
              <a:buNone/>
            </a:pPr>
            <a:r>
              <a:rPr lang="ru-RU" sz="2400" b="0" i="0" dirty="0">
                <a:solidFill>
                  <a:schemeClr val="tx1"/>
                </a:solidFill>
                <a:effectLst/>
                <a:latin typeface="Times New Roman" panose="02020603050405020304" pitchFamily="18" charset="0"/>
              </a:rPr>
              <a:t>5. Грамотность.</a:t>
            </a:r>
            <a:endParaRPr lang="ru-RU" sz="2400" dirty="0">
              <a:solidFill>
                <a:schemeClr val="tx1"/>
              </a:solidFill>
            </a:endParaRPr>
          </a:p>
        </p:txBody>
      </p:sp>
    </p:spTree>
    <p:extLst>
      <p:ext uri="{BB962C8B-B14F-4D97-AF65-F5344CB8AC3E}">
        <p14:creationId xmlns:p14="http://schemas.microsoft.com/office/powerpoint/2010/main" val="2822810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B1BD745-BA04-48B7-AF90-96F4A3B930C6}"/>
              </a:ext>
            </a:extLst>
          </p:cNvPr>
          <p:cNvSpPr>
            <a:spLocks noGrp="1"/>
          </p:cNvSpPr>
          <p:nvPr>
            <p:ph type="title"/>
          </p:nvPr>
        </p:nvSpPr>
        <p:spPr/>
        <p:txBody>
          <a:bodyPr/>
          <a:lstStyle/>
          <a:p>
            <a:pPr algn="just"/>
            <a:r>
              <a:rPr lang="ru-RU" dirty="0">
                <a:solidFill>
                  <a:schemeClr val="tx1"/>
                </a:solidFill>
                <a:latin typeface="Times New Roman" panose="02020603050405020304" pitchFamily="18" charset="0"/>
                <a:cs typeface="Times New Roman" panose="02020603050405020304" pitchFamily="18" charset="0"/>
              </a:rPr>
              <a:t>Требование № 1. Объем итогового сочинения (изложения)</a:t>
            </a:r>
          </a:p>
        </p:txBody>
      </p:sp>
      <p:sp>
        <p:nvSpPr>
          <p:cNvPr id="3" name="Объект 2">
            <a:extLst>
              <a:ext uri="{FF2B5EF4-FFF2-40B4-BE49-F238E27FC236}">
                <a16:creationId xmlns="" xmlns:a16="http://schemas.microsoft.com/office/drawing/2014/main" id="{F8F45CA3-9A37-4899-BA30-BA05753E39A4}"/>
              </a:ext>
            </a:extLst>
          </p:cNvPr>
          <p:cNvSpPr>
            <a:spLocks noGrp="1"/>
          </p:cNvSpPr>
          <p:nvPr>
            <p:ph idx="1"/>
          </p:nvPr>
        </p:nvSpPr>
        <p:spPr>
          <a:xfrm>
            <a:off x="1998617" y="1905000"/>
            <a:ext cx="9505995" cy="4006222"/>
          </a:xfrm>
        </p:spPr>
        <p:txBody>
          <a:bodyPr>
            <a:normAutofit/>
          </a:bodyPr>
          <a:lstStyle/>
          <a:p>
            <a:pPr algn="just"/>
            <a:r>
              <a:rPr lang="ru-RU" sz="3200" dirty="0">
                <a:solidFill>
                  <a:schemeClr val="tx1"/>
                </a:solidFill>
                <a:latin typeface="Times New Roman" panose="02020603050405020304" pitchFamily="18" charset="0"/>
                <a:cs typeface="Times New Roman" panose="02020603050405020304" pitchFamily="18" charset="0"/>
              </a:rPr>
              <a:t>Рекомендуемое количество слов – от 350. Максимальное количество слов в сочинении не устанавливается. Если в сочинении менее 250 слов (в подсчёт включаются все слова, в том числе и служебные), то выставляется «незачет» за невыполнение требования № 1 и «незачет» за работу в целом </a:t>
            </a:r>
          </a:p>
        </p:txBody>
      </p:sp>
    </p:spTree>
    <p:extLst>
      <p:ext uri="{BB962C8B-B14F-4D97-AF65-F5344CB8AC3E}">
        <p14:creationId xmlns:p14="http://schemas.microsoft.com/office/powerpoint/2010/main" val="3987729285"/>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1068</TotalTime>
  <Words>2045</Words>
  <Application>Microsoft Office PowerPoint</Application>
  <PresentationFormat>Произвольный</PresentationFormat>
  <Paragraphs>97</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Легкий дым</vt:lpstr>
      <vt:lpstr>Организация и проведение итогового сочинения в 2022 – 2023 учебном  году. Работа комиссии по проверке ИС(И).</vt:lpstr>
      <vt:lpstr>Итоговое сочинение в 2022 – 2023 году</vt:lpstr>
      <vt:lpstr>Разделы для итогового сочинения 2022 – 2023 уч. г.</vt:lpstr>
      <vt:lpstr>Раздел 1. Духовно-нравственные ориентиры в жизни человека</vt:lpstr>
      <vt:lpstr>Раздел 2. Семья, общество, Отечество в жизни человека</vt:lpstr>
      <vt:lpstr>Раздел 3. Природа и культура в жизни человека</vt:lpstr>
      <vt:lpstr>Образец комплекта тем</vt:lpstr>
      <vt:lpstr>Критерии оценивания</vt:lpstr>
      <vt:lpstr>Требование № 1. Объем итогового сочинения (изложения)</vt:lpstr>
      <vt:lpstr>Следует учитывать правила подсчёта слов, которые совпадают с правилами подсчета слов при проверке сочинений, написанных в рамках ЕГЭ и ОГЭ по русскому языку и литературе.</vt:lpstr>
      <vt:lpstr>Продолжение</vt:lpstr>
      <vt:lpstr>Требование № 2. Самостоятельность написания итогового сочинения (изложения)</vt:lpstr>
      <vt:lpstr>Критерий № 1 Соответствие теме</vt:lpstr>
      <vt:lpstr>Критерий № 2 Аргументация. Привлечение литературного материала</vt:lpstr>
      <vt:lpstr>Продолжение </vt:lpstr>
      <vt:lpstr>Критерий № 3 Композиция и логика рассуждения</vt:lpstr>
      <vt:lpstr>Критерий № 4 Качество письменной речи </vt:lpstr>
      <vt:lpstr>Критерий № 5 Грамотность</vt:lpstr>
      <vt:lpstr>Продолжение </vt:lpstr>
      <vt:lpstr>Продолжение </vt:lpstr>
      <vt:lpstr>Ресурсы в помощь</vt:lpstr>
      <vt:lpstr>Возможная структура сочинения</vt:lpstr>
      <vt:lpstr>Спасибо за внимание, коллеги!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Windows User</cp:lastModifiedBy>
  <cp:revision>65</cp:revision>
  <dcterms:created xsi:type="dcterms:W3CDTF">2020-01-29T07:46:12Z</dcterms:created>
  <dcterms:modified xsi:type="dcterms:W3CDTF">2022-11-30T09:24:52Z</dcterms:modified>
</cp:coreProperties>
</file>